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4D4D4D"/>
    <a:srgbClr val="111111"/>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758" autoAdjust="0"/>
    <p:restoredTop sz="94660"/>
  </p:normalViewPr>
  <p:slideViewPr>
    <p:cSldViewPr snapToGrid="0">
      <p:cViewPr varScale="1">
        <p:scale>
          <a:sx n="41" d="100"/>
          <a:sy n="41" d="100"/>
        </p:scale>
        <p:origin x="36" y="15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07.12.2016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64792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07.12.2016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63478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07.12.2016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57639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07.12.2016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49987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D1FAB985-8221-45F2-846A-F078400A1FC8}" type="datetimeFigureOut">
              <a:rPr lang="de-DE" smtClean="0"/>
              <a:t>07.12.2016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02668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1FAB985-8221-45F2-846A-F078400A1FC8}" type="datetimeFigureOut">
              <a:rPr lang="de-DE" smtClean="0"/>
              <a:t>07.12.2016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83028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D1FAB985-8221-45F2-846A-F078400A1FC8}" type="datetimeFigureOut">
              <a:rPr lang="de-DE" smtClean="0"/>
              <a:t>07.12.2016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426459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D1FAB985-8221-45F2-846A-F078400A1FC8}" type="datetimeFigureOut">
              <a:rPr lang="de-DE" smtClean="0"/>
              <a:t>07.12.2016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08015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AB985-8221-45F2-846A-F078400A1FC8}" type="datetimeFigureOut">
              <a:rPr lang="de-DE" smtClean="0"/>
              <a:t>07.12.2016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74257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D1FAB985-8221-45F2-846A-F078400A1FC8}" type="datetimeFigureOut">
              <a:rPr lang="de-DE" smtClean="0"/>
              <a:t>07.12.2016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65286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D1FAB985-8221-45F2-846A-F078400A1FC8}" type="datetimeFigureOut">
              <a:rPr lang="de-DE" smtClean="0"/>
              <a:t>07.12.2016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356041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AB985-8221-45F2-846A-F078400A1FC8}" type="datetimeFigureOut">
              <a:rPr lang="de-DE" smtClean="0"/>
              <a:t>07.12.2016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107CD-DF23-4A57-8CF6-A277F307F9B7}" type="slidenum">
              <a:rPr lang="de-DE" smtClean="0"/>
              <a:t>‹Nr.›</a:t>
            </a:fld>
            <a:endParaRPr lang="de-DE"/>
          </a:p>
        </p:txBody>
      </p:sp>
    </p:spTree>
    <p:extLst>
      <p:ext uri="{BB962C8B-B14F-4D97-AF65-F5344CB8AC3E}">
        <p14:creationId xmlns:p14="http://schemas.microsoft.com/office/powerpoint/2010/main" val="42526508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feld 14"/>
          <p:cNvSpPr txBox="1"/>
          <p:nvPr/>
        </p:nvSpPr>
        <p:spPr>
          <a:xfrm>
            <a:off x="1276350" y="1636712"/>
            <a:ext cx="8629650" cy="1200329"/>
          </a:xfrm>
          <a:prstGeom prst="rect">
            <a:avLst/>
          </a:prstGeom>
          <a:noFill/>
        </p:spPr>
        <p:txBody>
          <a:bodyPr wrap="square" rtlCol="0">
            <a:spAutoFit/>
          </a:bodyPr>
          <a:lstStyle/>
          <a:p>
            <a:r>
              <a:rPr lang="de-DE" sz="7200" b="1" dirty="0" smtClean="0">
                <a:ln w="0"/>
                <a:blipFill>
                  <a:blip r:embed="rId3"/>
                  <a:tile tx="0" ty="0" sx="100000" sy="100000" flip="none" algn="tl"/>
                </a:blipFill>
                <a:effectLst>
                  <a:outerShdw blurRad="38100" dist="38100" dir="2700000" algn="tl">
                    <a:srgbClr val="000000">
                      <a:alpha val="43137"/>
                    </a:srgbClr>
                  </a:outerShdw>
                </a:effectLst>
                <a:latin typeface="Agency FB" panose="020B0503020202020204" pitchFamily="34" charset="0"/>
              </a:rPr>
              <a:t>Gebet für die Welt</a:t>
            </a:r>
            <a:endParaRPr lang="de-DE" sz="7200" b="1" dirty="0">
              <a:ln w="0"/>
              <a:blipFill>
                <a:blip r:embed="rId3"/>
                <a:tile tx="0" ty="0" sx="100000" sy="100000" flip="none" algn="tl"/>
              </a:blipFill>
              <a:effectLst>
                <a:outerShdw blurRad="38100" dist="38100" dir="2700000" algn="tl">
                  <a:srgbClr val="000000">
                    <a:alpha val="43137"/>
                  </a:srgbClr>
                </a:outerShdw>
              </a:effectLst>
              <a:latin typeface="Agency FB" panose="020B0503020202020204" pitchFamily="34" charset="0"/>
            </a:endParaRPr>
          </a:p>
        </p:txBody>
      </p:sp>
      <p:sp>
        <p:nvSpPr>
          <p:cNvPr id="16" name="Textfeld 15"/>
          <p:cNvSpPr txBox="1"/>
          <p:nvPr/>
        </p:nvSpPr>
        <p:spPr>
          <a:xfrm>
            <a:off x="4328983" y="2483098"/>
            <a:ext cx="5577017" cy="707886"/>
          </a:xfrm>
          <a:prstGeom prst="rect">
            <a:avLst/>
          </a:prstGeom>
          <a:noFill/>
        </p:spPr>
        <p:txBody>
          <a:bodyPr wrap="square" rtlCol="0">
            <a:spAutoFit/>
          </a:bodyPr>
          <a:lstStyle/>
          <a:p>
            <a:r>
              <a:rPr lang="de-DE" sz="4000" dirty="0" smtClean="0">
                <a:ln w="0"/>
                <a:effectLst>
                  <a:outerShdw blurRad="38100" dist="19050" dir="2700000" algn="tl" rotWithShape="0">
                    <a:schemeClr val="dk1">
                      <a:alpha val="40000"/>
                    </a:schemeClr>
                  </a:outerShdw>
                </a:effectLst>
              </a:rPr>
              <a:t>Singapur</a:t>
            </a:r>
            <a:endParaRPr lang="de-DE" sz="4000" dirty="0">
              <a:ln w="0"/>
              <a:effectLst>
                <a:outerShdw blurRad="38100" dist="19050" dir="2700000" algn="tl" rotWithShape="0">
                  <a:schemeClr val="dk1">
                    <a:alpha val="40000"/>
                  </a:schemeClr>
                </a:outerShdw>
              </a:effectLst>
            </a:endParaRPr>
          </a:p>
        </p:txBody>
      </p:sp>
      <p:pic>
        <p:nvPicPr>
          <p:cNvPr id="11" name="Grafik 10"/>
          <p:cNvPicPr>
            <a:picLocks noChangeAspect="1"/>
          </p:cNvPicPr>
          <p:nvPr/>
        </p:nvPicPr>
        <p:blipFill rotWithShape="1">
          <a:blip r:embed="rId4">
            <a:extLst>
              <a:ext uri="{28A0092B-C50C-407E-A947-70E740481C1C}">
                <a14:useLocalDpi xmlns:a14="http://schemas.microsoft.com/office/drawing/2010/main" val="0"/>
              </a:ext>
            </a:extLst>
          </a:blip>
          <a:srcRect b="25954"/>
          <a:stretch/>
        </p:blipFill>
        <p:spPr>
          <a:xfrm>
            <a:off x="380093" y="5784237"/>
            <a:ext cx="1877332" cy="587988"/>
          </a:xfrm>
          <a:prstGeom prst="rect">
            <a:avLst/>
          </a:prstGeom>
        </p:spPr>
      </p:pic>
      <p:pic>
        <p:nvPicPr>
          <p:cNvPr id="13" name="Grafik 12"/>
          <p:cNvPicPr>
            <a:picLocks noChangeAspect="1"/>
          </p:cNvPicPr>
          <p:nvPr/>
        </p:nvPicPr>
        <p:blipFill>
          <a:blip r:embed="rId5">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349613" y="4868272"/>
            <a:ext cx="1425847" cy="962448"/>
          </a:xfrm>
          <a:prstGeom prst="rect">
            <a:avLst/>
          </a:prstGeom>
          <a:effectLst>
            <a:softEdge rad="31750"/>
          </a:effectLst>
        </p:spPr>
      </p:pic>
      <p:sp>
        <p:nvSpPr>
          <p:cNvPr id="6" name="Textfeld 5"/>
          <p:cNvSpPr txBox="1"/>
          <p:nvPr/>
        </p:nvSpPr>
        <p:spPr>
          <a:xfrm>
            <a:off x="3657600" y="5216524"/>
            <a:ext cx="8151845" cy="1223546"/>
          </a:xfrm>
          <a:prstGeom prst="roundRect">
            <a:avLst>
              <a:gd name="adj" fmla="val 4050"/>
            </a:avLst>
          </a:prstGeom>
          <a:solidFill>
            <a:srgbClr val="4D4D4D">
              <a:alpha val="60000"/>
            </a:srgbClr>
          </a:solidFill>
          <a:ln w="19050">
            <a:solidFill>
              <a:schemeClr val="accent4">
                <a:lumMod val="40000"/>
                <a:lumOff val="60000"/>
              </a:schemeClr>
            </a:solidFill>
          </a:ln>
        </p:spPr>
        <p:txBody>
          <a:bodyPr wrap="square" rtlCol="0">
            <a:spAutoFit/>
          </a:bodyPr>
          <a:lstStyle/>
          <a:p>
            <a:r>
              <a:rPr lang="de-DE" sz="2400" b="1" dirty="0" smtClean="0"/>
              <a:t>Bevölkerung</a:t>
            </a:r>
            <a:r>
              <a:rPr lang="de-DE" sz="2400" dirty="0" smtClean="0"/>
              <a:t>: </a:t>
            </a:r>
            <a:r>
              <a:rPr lang="de-DE" sz="2400" dirty="0" smtClean="0"/>
              <a:t>4,8 </a:t>
            </a:r>
            <a:r>
              <a:rPr lang="de-DE" sz="2400" dirty="0" smtClean="0"/>
              <a:t>Millionen Einwohner</a:t>
            </a:r>
          </a:p>
          <a:p>
            <a:r>
              <a:rPr lang="de-DE" sz="2400" b="1" dirty="0" smtClean="0"/>
              <a:t>Religion</a:t>
            </a:r>
            <a:r>
              <a:rPr lang="de-DE" sz="2400" dirty="0" smtClean="0"/>
              <a:t>: </a:t>
            </a:r>
            <a:r>
              <a:rPr lang="de-DE" sz="2400" dirty="0" smtClean="0"/>
              <a:t>Buddhismus: 40% </a:t>
            </a:r>
            <a:r>
              <a:rPr lang="de-DE" sz="2400" dirty="0" smtClean="0"/>
              <a:t>| </a:t>
            </a:r>
            <a:r>
              <a:rPr lang="de-DE" sz="2400" b="1" dirty="0" smtClean="0"/>
              <a:t>Christen</a:t>
            </a:r>
            <a:r>
              <a:rPr lang="de-DE" sz="2400" dirty="0" smtClean="0"/>
              <a:t>: </a:t>
            </a:r>
            <a:r>
              <a:rPr lang="de-DE" sz="2400" dirty="0" smtClean="0"/>
              <a:t>16% (7,8% </a:t>
            </a:r>
            <a:r>
              <a:rPr lang="de-DE" sz="2400" dirty="0" smtClean="0"/>
              <a:t>Evangelikale)</a:t>
            </a:r>
          </a:p>
          <a:p>
            <a:r>
              <a:rPr lang="de-DE" sz="2400" b="1" dirty="0" smtClean="0"/>
              <a:t>Volksgruppen</a:t>
            </a:r>
            <a:r>
              <a:rPr lang="de-DE" sz="2400" dirty="0" smtClean="0"/>
              <a:t>: </a:t>
            </a:r>
            <a:r>
              <a:rPr lang="de-DE" sz="2400" dirty="0" smtClean="0"/>
              <a:t>51</a:t>
            </a:r>
            <a:r>
              <a:rPr lang="de-DE" sz="2400" dirty="0" smtClean="0"/>
              <a:t> </a:t>
            </a:r>
            <a:r>
              <a:rPr lang="de-DE" sz="2400" dirty="0" smtClean="0"/>
              <a:t>davon </a:t>
            </a:r>
            <a:r>
              <a:rPr lang="de-DE" sz="2400" dirty="0" smtClean="0"/>
              <a:t>41% unerreicht</a:t>
            </a:r>
            <a:endParaRPr lang="de-DE" sz="2400" i="1" dirty="0" smtClean="0"/>
          </a:p>
        </p:txBody>
      </p:sp>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63483" y="3732805"/>
            <a:ext cx="45719" cy="45719"/>
          </a:xfrm>
          <a:prstGeom prst="rect">
            <a:avLst/>
          </a:prstGeom>
          <a:effectLst>
            <a:glow rad="127000">
              <a:srgbClr val="FFFF00">
                <a:alpha val="80000"/>
              </a:srgbClr>
            </a:glow>
          </a:effectLst>
        </p:spPr>
      </p:pic>
    </p:spTree>
    <p:extLst>
      <p:ext uri="{BB962C8B-B14F-4D97-AF65-F5344CB8AC3E}">
        <p14:creationId xmlns:p14="http://schemas.microsoft.com/office/powerpoint/2010/main" val="2065309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8915" y="-95837"/>
            <a:ext cx="3095323" cy="2190030"/>
          </a:xfrm>
          <a:prstGeom prst="rect">
            <a:avLst/>
          </a:prstGeom>
          <a:effectLst>
            <a:softEdge rad="31750"/>
          </a:effectLst>
        </p:spPr>
      </p:pic>
      <p:sp>
        <p:nvSpPr>
          <p:cNvPr id="5" name="Textfeld 4"/>
          <p:cNvSpPr txBox="1"/>
          <p:nvPr/>
        </p:nvSpPr>
        <p:spPr>
          <a:xfrm>
            <a:off x="101724" y="52287"/>
            <a:ext cx="12254753" cy="6894195"/>
          </a:xfrm>
          <a:prstGeom prst="rect">
            <a:avLst/>
          </a:prstGeom>
          <a:noFill/>
        </p:spPr>
        <p:txBody>
          <a:bodyPr wrap="square" rtlCol="0">
            <a:spAutoFit/>
          </a:bodyPr>
          <a:lstStyle/>
          <a:p>
            <a:pPr marL="457200" lvl="0" indent="-457200">
              <a:buFont typeface="+mj-lt"/>
              <a:buAutoNum type="arabicPeriod"/>
            </a:pPr>
            <a:r>
              <a:rPr lang="de-DE" sz="2400" dirty="0" smtClean="0"/>
              <a:t>Gemeinden erlebten stetiges Wachstum seit 1970 an. Heute finden</a:t>
            </a:r>
            <a:br>
              <a:rPr lang="de-DE" sz="2400" dirty="0" smtClean="0"/>
            </a:br>
            <a:r>
              <a:rPr lang="de-DE" sz="2400" dirty="0" smtClean="0"/>
              <a:t>Gottesdienste mit bis zu 20.000 Besuchern statt. Missionsschulen</a:t>
            </a:r>
            <a:br>
              <a:rPr lang="de-DE" sz="2400" dirty="0" smtClean="0"/>
            </a:br>
            <a:r>
              <a:rPr lang="de-DE" sz="2400" dirty="0" smtClean="0"/>
              <a:t>und Dienste unter Studenten brachten viele Gebildete zum Glauben.</a:t>
            </a:r>
            <a:br>
              <a:rPr lang="de-DE" sz="2400" dirty="0" smtClean="0"/>
            </a:br>
            <a:r>
              <a:rPr lang="de-DE" sz="2400" dirty="0" smtClean="0"/>
              <a:t>Dadurch gibt es heute viele Christen in einflussreichen Positionen</a:t>
            </a:r>
            <a:br>
              <a:rPr lang="de-DE" sz="2400" dirty="0" smtClean="0"/>
            </a:br>
            <a:r>
              <a:rPr lang="de-DE" sz="2400" dirty="0" smtClean="0"/>
              <a:t>und sie können als Zeltmacher in der ganzen Welt dienen. </a:t>
            </a:r>
            <a:endParaRPr lang="de-DE" sz="2400" dirty="0" smtClean="0"/>
          </a:p>
          <a:p>
            <a:pPr marL="800100" lvl="1" indent="-342900">
              <a:buFont typeface="Arial" panose="020B0604020202020204" pitchFamily="34" charset="0"/>
              <a:buChar char="•"/>
            </a:pPr>
            <a:endParaRPr lang="de-DE" sz="1100" dirty="0"/>
          </a:p>
          <a:p>
            <a:pPr marL="457200" lvl="0" indent="-457200">
              <a:buFont typeface="+mj-lt"/>
              <a:buAutoNum type="arabicPeriod"/>
            </a:pPr>
            <a:r>
              <a:rPr lang="de-DE" sz="2400" dirty="0" smtClean="0"/>
              <a:t>Die Gesellschaft ist sehr Performance orientiert, was für Stabilität und Zufriedenheit führt</a:t>
            </a:r>
            <a:br>
              <a:rPr lang="de-DE" sz="2400" dirty="0" smtClean="0"/>
            </a:br>
            <a:r>
              <a:rPr lang="de-DE" sz="2400" dirty="0" smtClean="0"/>
              <a:t>aber für viele das Evangelium zweitrangig macht. Die Erwartungen brennen viele aus.</a:t>
            </a:r>
            <a:endParaRPr lang="de-DE" sz="2400" dirty="0" smtClean="0"/>
          </a:p>
          <a:p>
            <a:pPr marL="457200" lvl="0" indent="-457200">
              <a:buFont typeface="+mj-lt"/>
              <a:buAutoNum type="arabicPeriod"/>
            </a:pPr>
            <a:endParaRPr lang="de-DE" sz="1100" dirty="0"/>
          </a:p>
          <a:p>
            <a:pPr marL="457200" lvl="0" indent="-457200">
              <a:buFont typeface="+mj-lt"/>
              <a:buAutoNum type="arabicPeriod"/>
            </a:pPr>
            <a:r>
              <a:rPr lang="de-DE" sz="2400" dirty="0" smtClean="0"/>
              <a:t>Das „Antiochia Asiens“: Stabilität, Lokalisierung und eine starke christl. Bevölkerung machen das Land zu einem Zentrum christl. Aktivitäten in der ganzen Region. Etwa die Hälfte aller Gemeinden schickt Missionare direkt in den Dienst andere nutzen Missionswerke. Es existieren exzellente Bibelseminare und –schulen, </a:t>
            </a:r>
            <a:r>
              <a:rPr lang="de-DE" sz="2400" dirty="0" err="1" smtClean="0"/>
              <a:t>Leiterschaftstraining</a:t>
            </a:r>
            <a:r>
              <a:rPr lang="de-DE" sz="2400" dirty="0" smtClean="0"/>
              <a:t> für Pastoren, Missionare und Theologen. Betet, dass von Singapur viel Segen in alle Welt ausgeht.</a:t>
            </a:r>
            <a:r>
              <a:rPr lang="de-DE" sz="1200" dirty="0" smtClean="0"/>
              <a:t/>
            </a:r>
            <a:br>
              <a:rPr lang="de-DE" sz="1200" dirty="0" smtClean="0"/>
            </a:br>
            <a:endParaRPr lang="de-DE" sz="1200" dirty="0" smtClean="0"/>
          </a:p>
          <a:p>
            <a:pPr marL="457200" lvl="0" indent="-457200">
              <a:buFont typeface="+mj-lt"/>
              <a:buAutoNum type="arabicPeriod"/>
            </a:pPr>
            <a:r>
              <a:rPr lang="de-DE" sz="2400" dirty="0" smtClean="0"/>
              <a:t>Singapur beherbergt 1,25 </a:t>
            </a:r>
            <a:r>
              <a:rPr lang="de-DE" sz="2400" dirty="0" err="1" smtClean="0"/>
              <a:t>Mio</a:t>
            </a:r>
            <a:r>
              <a:rPr lang="de-DE" sz="2400" dirty="0" smtClean="0"/>
              <a:t> Ausländer aus über 100, meist unerreichten Ländern:</a:t>
            </a:r>
          </a:p>
          <a:p>
            <a:pPr marL="914400" lvl="1" indent="-457200">
              <a:buFont typeface="Arial" panose="020B0604020202020204" pitchFamily="34" charset="0"/>
              <a:buChar char="•"/>
            </a:pPr>
            <a:r>
              <a:rPr lang="de-DE" sz="2400" dirty="0" smtClean="0"/>
              <a:t>Die Malaien (500.000): Fast ausnahmslos Muslime mit einer kleinen Gruppe Christen</a:t>
            </a:r>
          </a:p>
          <a:p>
            <a:pPr marL="914400" lvl="1" indent="-457200">
              <a:buFont typeface="Arial" panose="020B0604020202020204" pitchFamily="34" charset="0"/>
              <a:buChar char="•"/>
            </a:pPr>
            <a:r>
              <a:rPr lang="de-DE" sz="2400" dirty="0" smtClean="0"/>
              <a:t>Die indische </a:t>
            </a:r>
            <a:r>
              <a:rPr lang="de-DE" sz="2400" dirty="0" err="1" smtClean="0"/>
              <a:t>Bevölk</a:t>
            </a:r>
            <a:r>
              <a:rPr lang="de-DE" sz="2400" dirty="0" smtClean="0"/>
              <a:t>. (400.000): meist Tamilen - Hindus erreicht aber nicht die Muslime</a:t>
            </a:r>
          </a:p>
          <a:p>
            <a:pPr marL="914400" lvl="1" indent="-457200">
              <a:buFont typeface="Arial" panose="020B0604020202020204" pitchFamily="34" charset="0"/>
              <a:buChar char="•"/>
            </a:pPr>
            <a:r>
              <a:rPr lang="de-DE" sz="2400" dirty="0" smtClean="0"/>
              <a:t>Chinesen (200.000): sie kommen als Professionelle oder Studenten (wenige Christen)</a:t>
            </a:r>
          </a:p>
          <a:p>
            <a:pPr marL="914400" lvl="1" indent="-457200">
              <a:buFont typeface="Arial" panose="020B0604020202020204" pitchFamily="34" charset="0"/>
              <a:buChar char="•"/>
            </a:pPr>
            <a:r>
              <a:rPr lang="de-DE" sz="2400" dirty="0" smtClean="0"/>
              <a:t>Migranten aus Indonesien, Philippinen, Myanmar, Bangladesch, Sri Lanka, Vietnam …</a:t>
            </a:r>
            <a:endParaRPr lang="de-DE" sz="2400" dirty="0"/>
          </a:p>
        </p:txBody>
      </p:sp>
    </p:spTree>
    <p:extLst>
      <p:ext uri="{BB962C8B-B14F-4D97-AF65-F5344CB8AC3E}">
        <p14:creationId xmlns:p14="http://schemas.microsoft.com/office/powerpoint/2010/main" val="87430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feld 15"/>
          <p:cNvSpPr txBox="1"/>
          <p:nvPr/>
        </p:nvSpPr>
        <p:spPr>
          <a:xfrm>
            <a:off x="4126523" y="3357630"/>
            <a:ext cx="6185877" cy="707886"/>
          </a:xfrm>
          <a:prstGeom prst="rect">
            <a:avLst/>
          </a:prstGeom>
          <a:noFill/>
        </p:spPr>
        <p:txBody>
          <a:bodyPr wrap="square" rtlCol="0">
            <a:spAutoFit/>
          </a:bodyPr>
          <a:lstStyle/>
          <a:p>
            <a:r>
              <a:rPr lang="de-DE" sz="4000" dirty="0" smtClean="0">
                <a:ln w="0"/>
                <a:effectLst>
                  <a:outerShdw blurRad="38100" dist="19050" dir="2700000" algn="tl" rotWithShape="0">
                    <a:schemeClr val="dk1">
                      <a:alpha val="40000"/>
                    </a:schemeClr>
                  </a:outerShdw>
                </a:effectLst>
              </a:rPr>
              <a:t>[Malaiisch: </a:t>
            </a:r>
            <a:r>
              <a:rPr lang="de-DE" sz="4000" dirty="0" smtClean="0">
                <a:ln w="0"/>
                <a:effectLst>
                  <a:outerShdw blurRad="38100" dist="19050" dir="2700000" algn="tl" rotWithShape="0">
                    <a:schemeClr val="dk1">
                      <a:alpha val="40000"/>
                    </a:schemeClr>
                  </a:outerShdw>
                </a:effectLst>
              </a:rPr>
              <a:t>Danke!]</a:t>
            </a:r>
            <a:endParaRPr lang="de-DE" sz="4000" dirty="0">
              <a:ln w="0"/>
              <a:effectLst>
                <a:outerShdw blurRad="38100" dist="19050" dir="2700000" algn="tl" rotWithShape="0">
                  <a:schemeClr val="dk1">
                    <a:alpha val="40000"/>
                  </a:schemeClr>
                </a:outerShdw>
              </a:effectLst>
            </a:endParaRPr>
          </a:p>
        </p:txBody>
      </p:sp>
      <p:pic>
        <p:nvPicPr>
          <p:cNvPr id="25" name="Grafik 24"/>
          <p:cNvPicPr>
            <a:picLocks noChangeAspect="1"/>
          </p:cNvPicPr>
          <p:nvPr/>
        </p:nvPicPr>
        <p:blipFill rotWithShape="1">
          <a:blip r:embed="rId3">
            <a:extLst>
              <a:ext uri="{28A0092B-C50C-407E-A947-70E740481C1C}">
                <a14:useLocalDpi xmlns:a14="http://schemas.microsoft.com/office/drawing/2010/main" val="0"/>
              </a:ext>
            </a:extLst>
          </a:blip>
          <a:srcRect b="25954"/>
          <a:stretch/>
        </p:blipFill>
        <p:spPr>
          <a:xfrm>
            <a:off x="380093" y="5784237"/>
            <a:ext cx="1877332" cy="587988"/>
          </a:xfrm>
          <a:prstGeom prst="rect">
            <a:avLst/>
          </a:prstGeom>
        </p:spPr>
      </p:pic>
      <p:sp>
        <p:nvSpPr>
          <p:cNvPr id="14" name="Textfeld 13"/>
          <p:cNvSpPr txBox="1"/>
          <p:nvPr/>
        </p:nvSpPr>
        <p:spPr>
          <a:xfrm>
            <a:off x="3505200" y="2329925"/>
            <a:ext cx="7911088" cy="1446550"/>
          </a:xfrm>
          <a:prstGeom prst="rect">
            <a:avLst/>
          </a:prstGeom>
          <a:noFill/>
        </p:spPr>
        <p:txBody>
          <a:bodyPr wrap="square" rtlCol="0">
            <a:spAutoFit/>
          </a:bodyPr>
          <a:lstStyle/>
          <a:p>
            <a:r>
              <a:rPr lang="de-DE" sz="8800" b="1" dirty="0" err="1" smtClean="0">
                <a:ln w="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rPr>
              <a:t>Terima</a:t>
            </a:r>
            <a:r>
              <a:rPr lang="de-DE" sz="8800" b="1" dirty="0" smtClean="0">
                <a:ln w="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rPr>
              <a:t> </a:t>
            </a:r>
            <a:r>
              <a:rPr lang="de-DE" sz="8800" b="1" dirty="0" err="1" smtClean="0">
                <a:ln w="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rPr>
              <a:t>kasih</a:t>
            </a:r>
            <a:endParaRPr lang="de-DE" sz="8800" b="1" dirty="0">
              <a:ln w="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endParaRPr>
          </a:p>
        </p:txBody>
      </p:sp>
      <p:pic>
        <p:nvPicPr>
          <p:cNvPr id="11" name="Grafik 10"/>
          <p:cNvPicPr>
            <a:picLocks noChangeAspect="1"/>
          </p:cNvPicPr>
          <p:nvPr/>
        </p:nvPicPr>
        <p:blipFill>
          <a:blip r:embed="rId5">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349613" y="4868272"/>
            <a:ext cx="1425847" cy="962448"/>
          </a:xfrm>
          <a:prstGeom prst="rect">
            <a:avLst/>
          </a:prstGeom>
          <a:effectLst>
            <a:softEdge rad="31750"/>
          </a:effectLst>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63483" y="3732805"/>
            <a:ext cx="45719" cy="45719"/>
          </a:xfrm>
          <a:prstGeom prst="rect">
            <a:avLst/>
          </a:prstGeom>
          <a:effectLst>
            <a:glow rad="127000">
              <a:srgbClr val="FFFF00">
                <a:alpha val="80000"/>
              </a:srgbClr>
            </a:glow>
          </a:effectLst>
        </p:spPr>
      </p:pic>
    </p:spTree>
    <p:extLst>
      <p:ext uri="{BB962C8B-B14F-4D97-AF65-F5344CB8AC3E}">
        <p14:creationId xmlns:p14="http://schemas.microsoft.com/office/powerpoint/2010/main" val="24692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feld 4"/>
          <p:cNvSpPr txBox="1"/>
          <p:nvPr/>
        </p:nvSpPr>
        <p:spPr>
          <a:xfrm>
            <a:off x="5078912" y="5222123"/>
            <a:ext cx="6734147" cy="954107"/>
          </a:xfrm>
          <a:prstGeom prst="rect">
            <a:avLst/>
          </a:prstGeom>
          <a:noFill/>
        </p:spPr>
        <p:txBody>
          <a:bodyPr wrap="square" rtlCol="0">
            <a:spAutoFit/>
          </a:bodyPr>
          <a:lstStyle/>
          <a:p>
            <a:r>
              <a:rPr lang="de-DE" sz="1400" dirty="0" smtClean="0"/>
              <a:t>All </a:t>
            </a:r>
            <a:r>
              <a:rPr lang="de-DE" sz="1400" dirty="0" err="1" smtClean="0"/>
              <a:t>Rights</a:t>
            </a:r>
            <a:r>
              <a:rPr lang="de-DE" sz="1400" dirty="0" smtClean="0"/>
              <a:t> </a:t>
            </a:r>
            <a:r>
              <a:rPr lang="de-DE" sz="1400" dirty="0" err="1" smtClean="0"/>
              <a:t>Reserved</a:t>
            </a:r>
            <a:r>
              <a:rPr lang="de-DE" sz="1400" dirty="0" smtClean="0"/>
              <a:t> </a:t>
            </a:r>
            <a:r>
              <a:rPr lang="de-DE" sz="1400" dirty="0" err="1" smtClean="0"/>
              <a:t>by</a:t>
            </a:r>
            <a:r>
              <a:rPr lang="de-DE" sz="1400" dirty="0" smtClean="0"/>
              <a:t> </a:t>
            </a:r>
            <a:r>
              <a:rPr lang="de-DE" sz="1400" dirty="0" err="1" smtClean="0"/>
              <a:t>their</a:t>
            </a:r>
            <a:r>
              <a:rPr lang="de-DE" sz="1400" dirty="0" smtClean="0"/>
              <a:t> </a:t>
            </a:r>
            <a:r>
              <a:rPr lang="de-DE" sz="1400" dirty="0" err="1" smtClean="0"/>
              <a:t>respective</a:t>
            </a:r>
            <a:r>
              <a:rPr lang="de-DE" sz="1400" dirty="0" smtClean="0"/>
              <a:t> </a:t>
            </a:r>
            <a:r>
              <a:rPr lang="de-DE" sz="1400" dirty="0" err="1" smtClean="0"/>
              <a:t>owners</a:t>
            </a:r>
            <a:endParaRPr lang="de-DE" sz="1400" dirty="0" smtClean="0"/>
          </a:p>
          <a:p>
            <a:r>
              <a:rPr lang="de-DE" sz="1400" dirty="0" smtClean="0"/>
              <a:t>Information </a:t>
            </a:r>
            <a:r>
              <a:rPr lang="de-DE" sz="1400" dirty="0" err="1" smtClean="0"/>
              <a:t>and</a:t>
            </a:r>
            <a:r>
              <a:rPr lang="de-DE" sz="1400" dirty="0" smtClean="0"/>
              <a:t> Country </a:t>
            </a:r>
            <a:r>
              <a:rPr lang="de-DE" sz="1400" dirty="0" err="1" smtClean="0"/>
              <a:t>Map</a:t>
            </a:r>
            <a:r>
              <a:rPr lang="de-DE" sz="1400" dirty="0" smtClean="0"/>
              <a:t>: </a:t>
            </a:r>
            <a:r>
              <a:rPr lang="de-DE" sz="1400" baseline="30000" dirty="0"/>
              <a:t>©</a:t>
            </a:r>
            <a:r>
              <a:rPr lang="de-DE" sz="1400" dirty="0"/>
              <a:t> 2016 Operation World (www.operationworld.org</a:t>
            </a:r>
            <a:r>
              <a:rPr lang="de-DE" sz="1400" dirty="0" smtClean="0"/>
              <a:t>) Country </a:t>
            </a:r>
            <a:r>
              <a:rPr lang="de-DE" sz="1400" dirty="0" err="1" smtClean="0"/>
              <a:t>Flag</a:t>
            </a:r>
            <a:r>
              <a:rPr lang="de-DE" sz="1400" dirty="0" smtClean="0"/>
              <a:t>: </a:t>
            </a:r>
            <a:r>
              <a:rPr lang="de-DE" sz="1400" baseline="30000" dirty="0" smtClean="0"/>
              <a:t>©</a:t>
            </a:r>
            <a:r>
              <a:rPr lang="de-DE" sz="1400" dirty="0"/>
              <a:t> </a:t>
            </a:r>
            <a:r>
              <a:rPr lang="de-DE" sz="1400" dirty="0" smtClean="0"/>
              <a:t>2016 Nicolas Raymond (www.freestock.ca)</a:t>
            </a:r>
          </a:p>
          <a:p>
            <a:r>
              <a:rPr lang="de-DE" sz="1400" dirty="0" smtClean="0"/>
              <a:t>Country Icon: </a:t>
            </a:r>
            <a:r>
              <a:rPr lang="de-DE" sz="1400" dirty="0" err="1" smtClean="0"/>
              <a:t>designed</a:t>
            </a:r>
            <a:r>
              <a:rPr lang="de-DE" sz="1400" dirty="0" smtClean="0"/>
              <a:t> </a:t>
            </a:r>
            <a:r>
              <a:rPr lang="de-DE" sz="1400" dirty="0" err="1" smtClean="0"/>
              <a:t>by</a:t>
            </a:r>
            <a:r>
              <a:rPr lang="de-DE" sz="1400" dirty="0" smtClean="0"/>
              <a:t> </a:t>
            </a:r>
            <a:r>
              <a:rPr lang="de-DE" sz="1400" dirty="0" err="1" smtClean="0"/>
              <a:t>Freepik</a:t>
            </a:r>
            <a:r>
              <a:rPr lang="de-DE" sz="1400" dirty="0" smtClean="0"/>
              <a:t> (www.freepik.com)</a:t>
            </a:r>
          </a:p>
        </p:txBody>
      </p:sp>
    </p:spTree>
    <p:extLst>
      <p:ext uri="{BB962C8B-B14F-4D97-AF65-F5344CB8AC3E}">
        <p14:creationId xmlns:p14="http://schemas.microsoft.com/office/powerpoint/2010/main" val="2151604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88</Words>
  <Application>Microsoft Office PowerPoint</Application>
  <PresentationFormat>Breitbild</PresentationFormat>
  <Paragraphs>20</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Agency FB</vt:lpstr>
      <vt:lpstr>Arial</vt:lpstr>
      <vt:lpstr>Calibri</vt:lpstr>
      <vt:lpstr>Calibri Light</vt:lpstr>
      <vt:lpstr>Office Theme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Neumann</dc:creator>
  <cp:lastModifiedBy>PNM</cp:lastModifiedBy>
  <cp:revision>93</cp:revision>
  <dcterms:created xsi:type="dcterms:W3CDTF">2016-02-22T17:16:01Z</dcterms:created>
  <dcterms:modified xsi:type="dcterms:W3CDTF">2016-12-07T11:14:28Z</dcterms:modified>
</cp:coreProperties>
</file>