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4D4D4D"/>
    <a:srgbClr val="111111"/>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2" autoAdjust="0"/>
    <p:restoredTop sz="94660"/>
  </p:normalViewPr>
  <p:slideViewPr>
    <p:cSldViewPr snapToGrid="0">
      <p:cViewPr varScale="1">
        <p:scale>
          <a:sx n="53" d="100"/>
          <a:sy n="53" d="100"/>
        </p:scale>
        <p:origin x="90" y="1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6479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3478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57639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49987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1FAB985-8221-45F2-846A-F078400A1FC8}" type="datetimeFigureOut">
              <a:rPr lang="de-DE" smtClean="0"/>
              <a:t>06.12.2016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266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1FAB985-8221-45F2-846A-F078400A1FC8}" type="datetimeFigureOut">
              <a:rPr lang="de-DE" smtClean="0"/>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8302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1FAB985-8221-45F2-846A-F078400A1FC8}" type="datetimeFigureOut">
              <a:rPr lang="de-DE" smtClean="0"/>
              <a:t>06.12.2016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42645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1FAB985-8221-45F2-846A-F078400A1FC8}" type="datetimeFigureOut">
              <a:rPr lang="de-DE" smtClean="0"/>
              <a:t>06.12.2016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801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B985-8221-45F2-846A-F078400A1FC8}" type="datetimeFigureOut">
              <a:rPr lang="de-DE" smtClean="0"/>
              <a:t>06.12.2016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74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5286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06.12.2016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356041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B985-8221-45F2-846A-F078400A1FC8}" type="datetimeFigureOut">
              <a:rPr lang="de-DE" smtClean="0"/>
              <a:t>06.12.2016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107CD-DF23-4A57-8CF6-A277F307F9B7}" type="slidenum">
              <a:rPr lang="de-DE" smtClean="0"/>
              <a:t>‹Nr.›</a:t>
            </a:fld>
            <a:endParaRPr lang="de-DE"/>
          </a:p>
        </p:txBody>
      </p:sp>
    </p:spTree>
    <p:extLst>
      <p:ext uri="{BB962C8B-B14F-4D97-AF65-F5344CB8AC3E}">
        <p14:creationId xmlns:p14="http://schemas.microsoft.com/office/powerpoint/2010/main" val="4252650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feld 5"/>
          <p:cNvSpPr txBox="1"/>
          <p:nvPr/>
        </p:nvSpPr>
        <p:spPr>
          <a:xfrm>
            <a:off x="4436533" y="5188411"/>
            <a:ext cx="7327162" cy="1223546"/>
          </a:xfrm>
          <a:prstGeom prst="roundRect">
            <a:avLst>
              <a:gd name="adj" fmla="val 4050"/>
            </a:avLst>
          </a:prstGeom>
          <a:solidFill>
            <a:srgbClr val="4D4D4D">
              <a:alpha val="60000"/>
            </a:srgbClr>
          </a:solidFill>
          <a:ln w="19050">
            <a:solidFill>
              <a:schemeClr val="accent4">
                <a:lumMod val="40000"/>
                <a:lumOff val="60000"/>
              </a:schemeClr>
            </a:solidFill>
          </a:ln>
        </p:spPr>
        <p:txBody>
          <a:bodyPr wrap="square" rtlCol="0">
            <a:spAutoFit/>
          </a:bodyPr>
          <a:lstStyle/>
          <a:p>
            <a:r>
              <a:rPr lang="de-DE" sz="2400" b="1" dirty="0" smtClean="0"/>
              <a:t>Bevölkerung</a:t>
            </a:r>
            <a:r>
              <a:rPr lang="de-DE" sz="2400" dirty="0" smtClean="0"/>
              <a:t>: </a:t>
            </a:r>
            <a:r>
              <a:rPr lang="de-DE" sz="2400" dirty="0" smtClean="0"/>
              <a:t>26,2 </a:t>
            </a:r>
            <a:r>
              <a:rPr lang="de-DE" sz="2400" dirty="0" smtClean="0"/>
              <a:t>Millionen Einwohner</a:t>
            </a:r>
          </a:p>
          <a:p>
            <a:r>
              <a:rPr lang="de-DE" sz="2400" b="1" dirty="0" smtClean="0"/>
              <a:t>Religion</a:t>
            </a:r>
            <a:r>
              <a:rPr lang="de-DE" sz="2400" dirty="0" smtClean="0"/>
              <a:t>: Islam: </a:t>
            </a:r>
            <a:r>
              <a:rPr lang="de-DE" sz="2400" dirty="0" smtClean="0"/>
              <a:t>92% </a:t>
            </a:r>
            <a:r>
              <a:rPr lang="de-DE" sz="2400" dirty="0" smtClean="0"/>
              <a:t>| </a:t>
            </a:r>
            <a:r>
              <a:rPr lang="de-DE" sz="2400" b="1" dirty="0" smtClean="0"/>
              <a:t>Christen</a:t>
            </a:r>
            <a:r>
              <a:rPr lang="de-DE" sz="2400" dirty="0" smtClean="0"/>
              <a:t>: </a:t>
            </a:r>
            <a:r>
              <a:rPr lang="de-DE" sz="2400" dirty="0" smtClean="0"/>
              <a:t>5,4% </a:t>
            </a:r>
            <a:r>
              <a:rPr lang="de-DE" sz="2400" dirty="0" smtClean="0"/>
              <a:t>(</a:t>
            </a:r>
            <a:r>
              <a:rPr lang="de-DE" sz="2400" dirty="0" smtClean="0"/>
              <a:t>0,3% </a:t>
            </a:r>
            <a:r>
              <a:rPr lang="de-DE" sz="2400" dirty="0" smtClean="0"/>
              <a:t>Evangelikale)</a:t>
            </a:r>
          </a:p>
          <a:p>
            <a:r>
              <a:rPr lang="de-DE" sz="2400" b="1" dirty="0" smtClean="0"/>
              <a:t>Volksgruppen</a:t>
            </a:r>
            <a:r>
              <a:rPr lang="de-DE" sz="2400" dirty="0" smtClean="0"/>
              <a:t>: </a:t>
            </a:r>
            <a:r>
              <a:rPr lang="de-DE" sz="2400" dirty="0" smtClean="0"/>
              <a:t>42 </a:t>
            </a:r>
            <a:r>
              <a:rPr lang="de-DE" sz="2400" dirty="0" smtClean="0"/>
              <a:t>davon </a:t>
            </a:r>
            <a:r>
              <a:rPr lang="de-DE" sz="2400" dirty="0" smtClean="0"/>
              <a:t>62% unerreicht</a:t>
            </a:r>
            <a:endParaRPr lang="de-DE" sz="2400" i="1" dirty="0" smtClean="0"/>
          </a:p>
        </p:txBody>
      </p:sp>
      <p:sp>
        <p:nvSpPr>
          <p:cNvPr id="15" name="Textfeld 14"/>
          <p:cNvSpPr txBox="1"/>
          <p:nvPr/>
        </p:nvSpPr>
        <p:spPr>
          <a:xfrm>
            <a:off x="1732572" y="1514818"/>
            <a:ext cx="6008000" cy="1200329"/>
          </a:xfrm>
          <a:prstGeom prst="rect">
            <a:avLst/>
          </a:prstGeom>
          <a:noFill/>
        </p:spPr>
        <p:txBody>
          <a:bodyPr wrap="square" rtlCol="0">
            <a:spAutoFit/>
          </a:bodyPr>
          <a:lstStyle/>
          <a:p>
            <a:r>
              <a:rPr lang="de-DE" sz="7200" b="1" dirty="0" smtClean="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rPr>
              <a:t>Gebet für die Welt</a:t>
            </a:r>
            <a:endParaRPr lang="de-DE" sz="7200" b="1" dirty="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3340245" y="2361204"/>
            <a:ext cx="3093212"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Saudi Arabien</a:t>
            </a:r>
            <a:endParaRPr lang="de-DE" sz="4000" dirty="0">
              <a:ln w="0"/>
              <a:effectLst>
                <a:outerShdw blurRad="38100" dist="19050" dir="2700000" algn="tl" rotWithShape="0">
                  <a:schemeClr val="dk1">
                    <a:alpha val="40000"/>
                  </a:schemeClr>
                </a:outerShdw>
              </a:effectLst>
            </a:endParaRPr>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7105" y="2516870"/>
            <a:ext cx="747409" cy="747409"/>
          </a:xfrm>
          <a:prstGeom prst="rect">
            <a:avLst/>
          </a:prstGeom>
          <a:effectLst>
            <a:glow rad="127000">
              <a:srgbClr val="FFFF00">
                <a:alpha val="80000"/>
              </a:srgbClr>
            </a:glow>
          </a:effectLst>
        </p:spPr>
      </p:pic>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3" name="Grafik 12"/>
          <p:cNvPicPr>
            <a:picLocks noChangeAspect="1"/>
          </p:cNvPicPr>
          <p:nvPr/>
        </p:nvPicPr>
        <p:blipFill>
          <a:blip r:embed="rId6">
            <a:clrChange>
              <a:clrFrom>
                <a:srgbClr val="F9FFF8"/>
              </a:clrFrom>
              <a:clrTo>
                <a:srgbClr val="F9FFF8">
                  <a:alpha val="0"/>
                </a:srgbClr>
              </a:clrTo>
            </a:clrChange>
            <a:extLst>
              <a:ext uri="{28A0092B-C50C-407E-A947-70E740481C1C}">
                <a14:useLocalDpi xmlns:a14="http://schemas.microsoft.com/office/drawing/2010/main" val="0"/>
              </a:ext>
            </a:extLst>
          </a:blip>
          <a:stretch>
            <a:fillRect/>
          </a:stretch>
        </p:blipFill>
        <p:spPr>
          <a:xfrm>
            <a:off x="325229" y="4754880"/>
            <a:ext cx="1537455" cy="1042587"/>
          </a:xfrm>
          <a:prstGeom prst="rect">
            <a:avLst/>
          </a:prstGeom>
          <a:effectLst>
            <a:softEdge rad="31750"/>
          </a:effectLst>
        </p:spPr>
      </p:pic>
    </p:spTree>
    <p:extLst>
      <p:ext uri="{BB962C8B-B14F-4D97-AF65-F5344CB8AC3E}">
        <p14:creationId xmlns:p14="http://schemas.microsoft.com/office/powerpoint/2010/main" val="206530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148" y="-36224"/>
            <a:ext cx="2727836" cy="1921644"/>
          </a:xfrm>
          <a:prstGeom prst="rect">
            <a:avLst/>
          </a:prstGeom>
          <a:effectLst>
            <a:softEdge rad="31750"/>
          </a:effectLst>
        </p:spPr>
      </p:pic>
      <p:sp>
        <p:nvSpPr>
          <p:cNvPr id="15" name="Textfeld 14"/>
          <p:cNvSpPr txBox="1"/>
          <p:nvPr/>
        </p:nvSpPr>
        <p:spPr>
          <a:xfrm>
            <a:off x="101724" y="99179"/>
            <a:ext cx="12254753" cy="6909584"/>
          </a:xfrm>
          <a:prstGeom prst="rect">
            <a:avLst/>
          </a:prstGeom>
          <a:noFill/>
        </p:spPr>
        <p:txBody>
          <a:bodyPr wrap="square" rtlCol="0">
            <a:spAutoFit/>
          </a:bodyPr>
          <a:lstStyle/>
          <a:p>
            <a:pPr marL="457200" lvl="0" indent="-457200">
              <a:buFont typeface="+mj-lt"/>
              <a:buAutoNum type="arabicPeriod"/>
            </a:pPr>
            <a:r>
              <a:rPr lang="de-DE" sz="2400" dirty="0" smtClean="0"/>
              <a:t>Saudi-Arabien ist Geburtsort und Festung des Islam. Von Mekka aus</a:t>
            </a:r>
            <a:br>
              <a:rPr lang="de-DE" sz="2400" dirty="0" smtClean="0"/>
            </a:br>
            <a:r>
              <a:rPr lang="de-DE" sz="2400" dirty="0" smtClean="0"/>
              <a:t>werden über eine Milliarde Menschen beeinflusst und Kulturen welt-</a:t>
            </a:r>
            <a:br>
              <a:rPr lang="de-DE" sz="2400" dirty="0" smtClean="0"/>
            </a:br>
            <a:r>
              <a:rPr lang="de-DE" sz="2400" dirty="0" smtClean="0"/>
              <a:t>weit geprägt. Jährlich werden Milliarden Dollars in die weltweite </a:t>
            </a:r>
            <a:r>
              <a:rPr lang="de-DE" sz="2400" dirty="0" err="1" smtClean="0"/>
              <a:t>Ausen</a:t>
            </a:r>
            <a:r>
              <a:rPr lang="de-DE" sz="2400" dirty="0" smtClean="0"/>
              <a:t>-</a:t>
            </a:r>
            <a:br>
              <a:rPr lang="de-DE" sz="2400" dirty="0" smtClean="0"/>
            </a:br>
            <a:r>
              <a:rPr lang="de-DE" sz="2400" dirty="0" err="1" smtClean="0"/>
              <a:t>wirkung</a:t>
            </a:r>
            <a:r>
              <a:rPr lang="de-DE" sz="2400" dirty="0" smtClean="0"/>
              <a:t> des Islam investiert. Ein geistlicher Durchbruch für Christus hier</a:t>
            </a:r>
            <a:br>
              <a:rPr lang="de-DE" sz="2400" dirty="0" smtClean="0"/>
            </a:br>
            <a:r>
              <a:rPr lang="de-DE" sz="2400" dirty="0" smtClean="0"/>
              <a:t>würde die Welt verändern. Jährlich kommen über 2 Mio., um die Reise</a:t>
            </a:r>
            <a:br>
              <a:rPr lang="de-DE" sz="2400" dirty="0" smtClean="0"/>
            </a:br>
            <a:r>
              <a:rPr lang="de-DE" sz="2400" dirty="0" smtClean="0"/>
              <a:t>nach Mekka anzutreten. Betet, dass die, die nach Gott suchen, den Christus erfahren.</a:t>
            </a:r>
            <a:r>
              <a:rPr lang="de-DE" sz="1050" dirty="0" smtClean="0"/>
              <a:t/>
            </a:r>
            <a:br>
              <a:rPr lang="de-DE" sz="1050" dirty="0" smtClean="0"/>
            </a:br>
            <a:endParaRPr lang="de-DE" sz="500" dirty="0"/>
          </a:p>
          <a:p>
            <a:pPr marL="457200" lvl="0" indent="-457200">
              <a:buFont typeface="+mj-lt"/>
              <a:buAutoNum type="arabicPeriod"/>
            </a:pPr>
            <a:r>
              <a:rPr lang="de-DE" sz="2400" dirty="0" smtClean="0"/>
              <a:t>Menschenrechte und </a:t>
            </a:r>
            <a:r>
              <a:rPr lang="de-DE" sz="2400" dirty="0" smtClean="0"/>
              <a:t>Religionsfreiheit</a:t>
            </a:r>
            <a:r>
              <a:rPr lang="de-DE" sz="2400" dirty="0" smtClean="0"/>
              <a:t> werden nirgendwo derart beschnitten, wie in SA.</a:t>
            </a:r>
            <a:br>
              <a:rPr lang="de-DE" sz="2400" dirty="0" smtClean="0"/>
            </a:br>
            <a:r>
              <a:rPr lang="de-DE" sz="2400" dirty="0" smtClean="0"/>
              <a:t>Nicht-Islamische Religionsausübung ist verboten, Frauen unterliegen starken Restriktionen und Ausländer werden konstant überwacht. Christen erleiden besondere Verfolgung.</a:t>
            </a:r>
            <a:br>
              <a:rPr lang="de-DE" sz="2400" dirty="0" smtClean="0"/>
            </a:br>
            <a:r>
              <a:rPr lang="de-DE" sz="2400" dirty="0" smtClean="0"/>
              <a:t>Betet für Weisheit, Kraft und Mut für die christliche Gemeinde zusammenzustehen!</a:t>
            </a:r>
            <a:endParaRPr lang="de-DE" sz="2400" dirty="0" smtClean="0"/>
          </a:p>
          <a:p>
            <a:pPr marL="457200" lvl="0" indent="-457200">
              <a:buFont typeface="+mj-lt"/>
              <a:buAutoNum type="arabicPeriod"/>
            </a:pPr>
            <a:endParaRPr lang="de-DE" sz="1100" dirty="0"/>
          </a:p>
          <a:p>
            <a:pPr marL="457200" lvl="0" indent="-457200">
              <a:buFont typeface="+mj-lt"/>
              <a:buAutoNum type="arabicPeriod"/>
            </a:pPr>
            <a:r>
              <a:rPr lang="de-DE" sz="2400" dirty="0" smtClean="0"/>
              <a:t>Die Politik des Landes steht in der Spannung zwischen Freiheitsinteressen der einen und den Erwartungen strikterer islamischer Gesetzgebung der anderen. Auch Realitäten, die im Islam nicht existieren dürfen, wie HIV, Alkohol-/Drogenmissbrauch und sexuelle Unmoral sind für die Regierung schwer zu begegnen. Ausländer können hier einen besonderen Dienst tun.</a:t>
            </a:r>
            <a:r>
              <a:rPr lang="de-DE" sz="1050" dirty="0" smtClean="0"/>
              <a:t/>
            </a:r>
            <a:br>
              <a:rPr lang="de-DE" sz="1050" dirty="0" smtClean="0"/>
            </a:br>
            <a:endParaRPr lang="de-DE" sz="1050" dirty="0" smtClean="0"/>
          </a:p>
          <a:p>
            <a:pPr marL="457200" lvl="0" indent="-457200">
              <a:buFont typeface="+mj-lt"/>
              <a:buAutoNum type="arabicPeriod"/>
            </a:pPr>
            <a:r>
              <a:rPr lang="de-DE" sz="2400" dirty="0" smtClean="0"/>
              <a:t>Saudis, die zum Glauben an Jesus kommen, müssen die Todesstrafe erwarten. Dennoch suchen immer mehr nach der Wahrheit und finden Jesus! Heute gibt es in jeder Stadt Gläubige und viele Saudis lernen Jesus im </a:t>
            </a:r>
            <a:r>
              <a:rPr lang="de-DE" sz="2400" dirty="0" err="1" smtClean="0"/>
              <a:t>europ</a:t>
            </a:r>
            <a:r>
              <a:rPr lang="de-DE" sz="2400" dirty="0" smtClean="0"/>
              <a:t>. Ausland kennen. Betet für Mut!</a:t>
            </a:r>
            <a:endParaRPr lang="de-DE" sz="2400" dirty="0"/>
          </a:p>
        </p:txBody>
      </p:sp>
    </p:spTree>
    <p:extLst>
      <p:ext uri="{BB962C8B-B14F-4D97-AF65-F5344CB8AC3E}">
        <p14:creationId xmlns:p14="http://schemas.microsoft.com/office/powerpoint/2010/main" val="87430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feld 15"/>
          <p:cNvSpPr txBox="1"/>
          <p:nvPr/>
        </p:nvSpPr>
        <p:spPr>
          <a:xfrm>
            <a:off x="3386667" y="4139310"/>
            <a:ext cx="7162936"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[Arabisch „</a:t>
            </a:r>
            <a:r>
              <a:rPr lang="de-DE" sz="4000" dirty="0" err="1" smtClean="0">
                <a:ln w="0"/>
                <a:effectLst>
                  <a:outerShdw blurRad="38100" dist="19050" dir="2700000" algn="tl" rotWithShape="0">
                    <a:schemeClr val="dk1">
                      <a:alpha val="40000"/>
                    </a:schemeClr>
                  </a:outerShdw>
                </a:effectLst>
              </a:rPr>
              <a:t>shukran</a:t>
            </a:r>
            <a:r>
              <a:rPr lang="de-DE" sz="4000" dirty="0" smtClean="0">
                <a:ln w="0"/>
                <a:effectLst>
                  <a:outerShdw blurRad="38100" dist="19050" dir="2700000" algn="tl" rotWithShape="0">
                    <a:schemeClr val="dk1">
                      <a:alpha val="40000"/>
                    </a:schemeClr>
                  </a:outerShdw>
                </a:effectLst>
              </a:rPr>
              <a:t>“: Danke!]</a:t>
            </a:r>
            <a:endParaRPr lang="de-DE" sz="4000" dirty="0">
              <a:ln w="0"/>
              <a:effectLst>
                <a:outerShdw blurRad="38100" dist="19050" dir="2700000" algn="tl" rotWithShape="0">
                  <a:schemeClr val="dk1">
                    <a:alpha val="40000"/>
                  </a:schemeClr>
                </a:outerShdw>
              </a:effectLst>
            </a:endParaRPr>
          </a:p>
        </p:txBody>
      </p:sp>
      <p:pic>
        <p:nvPicPr>
          <p:cNvPr id="25" name="Grafik 24"/>
          <p:cNvPicPr>
            <a:picLocks noChangeAspect="1"/>
          </p:cNvPicPr>
          <p:nvPr/>
        </p:nvPicPr>
        <p:blipFill rotWithShape="1">
          <a:blip r:embed="rId3">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sp>
        <p:nvSpPr>
          <p:cNvPr id="9" name="Textfeld 8"/>
          <p:cNvSpPr txBox="1"/>
          <p:nvPr/>
        </p:nvSpPr>
        <p:spPr>
          <a:xfrm>
            <a:off x="5634941" y="3141873"/>
            <a:ext cx="5522694" cy="1446550"/>
          </a:xfrm>
          <a:prstGeom prst="rect">
            <a:avLst/>
          </a:prstGeom>
          <a:noFill/>
        </p:spPr>
        <p:txBody>
          <a:bodyPr wrap="square" rtlCol="0">
            <a:spAutoFit/>
          </a:bodyPr>
          <a:lstStyle/>
          <a:p>
            <a:r>
              <a:rPr lang="ar-AE" sz="8800" b="1" dirty="0" smtClean="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شكرا</a:t>
            </a:r>
            <a:endParaRPr lang="de-DE" sz="8800" b="1" dirty="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105" y="2516870"/>
            <a:ext cx="747409" cy="747409"/>
          </a:xfrm>
          <a:prstGeom prst="rect">
            <a:avLst/>
          </a:prstGeom>
          <a:effectLst>
            <a:glow rad="127000">
              <a:srgbClr val="FFFF00">
                <a:alpha val="80000"/>
              </a:srgbClr>
            </a:glow>
          </a:effectLst>
        </p:spPr>
      </p:pic>
      <p:pic>
        <p:nvPicPr>
          <p:cNvPr id="12" name="Grafik 11"/>
          <p:cNvPicPr>
            <a:picLocks noChangeAspect="1"/>
          </p:cNvPicPr>
          <p:nvPr/>
        </p:nvPicPr>
        <p:blipFill>
          <a:blip r:embed="rId6">
            <a:clrChange>
              <a:clrFrom>
                <a:srgbClr val="F9FFF8"/>
              </a:clrFrom>
              <a:clrTo>
                <a:srgbClr val="F9FFF8">
                  <a:alpha val="0"/>
                </a:srgbClr>
              </a:clrTo>
            </a:clrChange>
            <a:extLst>
              <a:ext uri="{28A0092B-C50C-407E-A947-70E740481C1C}">
                <a14:useLocalDpi xmlns:a14="http://schemas.microsoft.com/office/drawing/2010/main" val="0"/>
              </a:ext>
            </a:extLst>
          </a:blip>
          <a:stretch>
            <a:fillRect/>
          </a:stretch>
        </p:blipFill>
        <p:spPr>
          <a:xfrm>
            <a:off x="325229" y="4754880"/>
            <a:ext cx="1537455" cy="1042587"/>
          </a:xfrm>
          <a:prstGeom prst="rect">
            <a:avLst/>
          </a:prstGeom>
          <a:effectLst>
            <a:softEdge rad="31750"/>
          </a:effectLst>
        </p:spPr>
      </p:pic>
    </p:spTree>
    <p:extLst>
      <p:ext uri="{BB962C8B-B14F-4D97-AF65-F5344CB8AC3E}">
        <p14:creationId xmlns:p14="http://schemas.microsoft.com/office/powerpoint/2010/main" val="24692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feld 4"/>
          <p:cNvSpPr txBox="1"/>
          <p:nvPr/>
        </p:nvSpPr>
        <p:spPr>
          <a:xfrm>
            <a:off x="5078912" y="5222123"/>
            <a:ext cx="6734147" cy="954107"/>
          </a:xfrm>
          <a:prstGeom prst="rect">
            <a:avLst/>
          </a:prstGeom>
          <a:noFill/>
        </p:spPr>
        <p:txBody>
          <a:bodyPr wrap="square" rtlCol="0">
            <a:spAutoFit/>
          </a:bodyPr>
          <a:lstStyle/>
          <a:p>
            <a:r>
              <a:rPr lang="de-DE" sz="1400" dirty="0" smtClean="0"/>
              <a:t>All </a:t>
            </a:r>
            <a:r>
              <a:rPr lang="de-DE" sz="1400" dirty="0" err="1" smtClean="0"/>
              <a:t>Rights</a:t>
            </a:r>
            <a:r>
              <a:rPr lang="de-DE" sz="1400" dirty="0" smtClean="0"/>
              <a:t> </a:t>
            </a:r>
            <a:r>
              <a:rPr lang="de-DE" sz="1400" dirty="0" err="1" smtClean="0"/>
              <a:t>Reserved</a:t>
            </a:r>
            <a:r>
              <a:rPr lang="de-DE" sz="1400" dirty="0" smtClean="0"/>
              <a:t> </a:t>
            </a:r>
            <a:r>
              <a:rPr lang="de-DE" sz="1400" dirty="0" err="1" smtClean="0"/>
              <a:t>by</a:t>
            </a:r>
            <a:r>
              <a:rPr lang="de-DE" sz="1400" dirty="0" smtClean="0"/>
              <a:t> </a:t>
            </a:r>
            <a:r>
              <a:rPr lang="de-DE" sz="1400" dirty="0" err="1" smtClean="0"/>
              <a:t>their</a:t>
            </a:r>
            <a:r>
              <a:rPr lang="de-DE" sz="1400" dirty="0" smtClean="0"/>
              <a:t> </a:t>
            </a:r>
            <a:r>
              <a:rPr lang="de-DE" sz="1400" dirty="0" err="1" smtClean="0"/>
              <a:t>respective</a:t>
            </a:r>
            <a:r>
              <a:rPr lang="de-DE" sz="1400" dirty="0" smtClean="0"/>
              <a:t> </a:t>
            </a:r>
            <a:r>
              <a:rPr lang="de-DE" sz="1400" dirty="0" err="1" smtClean="0"/>
              <a:t>owners</a:t>
            </a:r>
            <a:endParaRPr lang="de-DE" sz="1400" dirty="0" smtClean="0"/>
          </a:p>
          <a:p>
            <a:r>
              <a:rPr lang="de-DE" sz="1400" dirty="0" smtClean="0"/>
              <a:t>Information </a:t>
            </a:r>
            <a:r>
              <a:rPr lang="de-DE" sz="1400" dirty="0" err="1" smtClean="0"/>
              <a:t>and</a:t>
            </a:r>
            <a:r>
              <a:rPr lang="de-DE" sz="1400" dirty="0" smtClean="0"/>
              <a:t> Country </a:t>
            </a:r>
            <a:r>
              <a:rPr lang="de-DE" sz="1400" dirty="0" err="1" smtClean="0"/>
              <a:t>Map</a:t>
            </a:r>
            <a:r>
              <a:rPr lang="de-DE" sz="1400" dirty="0" smtClean="0"/>
              <a:t>: </a:t>
            </a:r>
            <a:r>
              <a:rPr lang="de-DE" sz="1400" baseline="30000" dirty="0"/>
              <a:t>©</a:t>
            </a:r>
            <a:r>
              <a:rPr lang="de-DE" sz="1400" dirty="0"/>
              <a:t> 2016 Operation World (www.operationworld.org</a:t>
            </a:r>
            <a:r>
              <a:rPr lang="de-DE" sz="1400" dirty="0" smtClean="0"/>
              <a:t>) Country </a:t>
            </a:r>
            <a:r>
              <a:rPr lang="de-DE" sz="1400" dirty="0" err="1" smtClean="0"/>
              <a:t>Flag</a:t>
            </a:r>
            <a:r>
              <a:rPr lang="de-DE" sz="1400" dirty="0" smtClean="0"/>
              <a:t>: </a:t>
            </a:r>
            <a:r>
              <a:rPr lang="de-DE" sz="1400" baseline="30000" dirty="0" smtClean="0"/>
              <a:t>©</a:t>
            </a:r>
            <a:r>
              <a:rPr lang="de-DE" sz="1400" dirty="0"/>
              <a:t> </a:t>
            </a:r>
            <a:r>
              <a:rPr lang="de-DE" sz="1400" dirty="0" smtClean="0"/>
              <a:t>2016 Nicolas Raymond (www.freestock.ca)</a:t>
            </a:r>
          </a:p>
          <a:p>
            <a:r>
              <a:rPr lang="de-DE" sz="1400" dirty="0" smtClean="0"/>
              <a:t>Country Icon: </a:t>
            </a:r>
            <a:r>
              <a:rPr lang="de-DE" sz="1400" dirty="0" err="1" smtClean="0"/>
              <a:t>designed</a:t>
            </a:r>
            <a:r>
              <a:rPr lang="de-DE" sz="1400" dirty="0" smtClean="0"/>
              <a:t> </a:t>
            </a:r>
            <a:r>
              <a:rPr lang="de-DE" sz="1400" dirty="0" err="1" smtClean="0"/>
              <a:t>by</a:t>
            </a:r>
            <a:r>
              <a:rPr lang="de-DE" sz="1400" dirty="0" smtClean="0"/>
              <a:t> </a:t>
            </a:r>
            <a:r>
              <a:rPr lang="de-DE" sz="1400" dirty="0" err="1" smtClean="0"/>
              <a:t>Freepik</a:t>
            </a:r>
            <a:r>
              <a:rPr lang="de-DE" sz="1400" dirty="0" smtClean="0"/>
              <a:t> (www.freepik.com)</a:t>
            </a:r>
          </a:p>
        </p:txBody>
      </p:sp>
    </p:spTree>
    <p:extLst>
      <p:ext uri="{BB962C8B-B14F-4D97-AF65-F5344CB8AC3E}">
        <p14:creationId xmlns:p14="http://schemas.microsoft.com/office/powerpoint/2010/main" val="417085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91</Words>
  <Application>Microsoft Office PowerPoint</Application>
  <PresentationFormat>Breitbild</PresentationFormat>
  <Paragraphs>15</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Agency FB</vt:lpstr>
      <vt:lpstr>Arial</vt:lpstr>
      <vt:lpstr>Calibri</vt:lpstr>
      <vt:lpstr>Calibri Light</vt:lpstr>
      <vt:lpstr>Office Theme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Neumann</dc:creator>
  <cp:lastModifiedBy>PNM</cp:lastModifiedBy>
  <cp:revision>104</cp:revision>
  <dcterms:created xsi:type="dcterms:W3CDTF">2016-02-22T17:16:01Z</dcterms:created>
  <dcterms:modified xsi:type="dcterms:W3CDTF">2016-12-06T10:42:32Z</dcterms:modified>
</cp:coreProperties>
</file>