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4D4D4D"/>
    <a:srgbClr val="111111"/>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2" autoAdjust="0"/>
    <p:restoredTop sz="94660"/>
  </p:normalViewPr>
  <p:slideViewPr>
    <p:cSldViewPr snapToGrid="0">
      <p:cViewPr varScale="1">
        <p:scale>
          <a:sx n="39" d="100"/>
          <a:sy n="39" d="100"/>
        </p:scale>
        <p:origin x="30" y="15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64792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3478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57639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49987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D1FAB985-8221-45F2-846A-F078400A1FC8}" type="datetimeFigureOut">
              <a:rPr lang="de-DE" smtClean="0"/>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2668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1FAB985-8221-45F2-846A-F078400A1FC8}" type="datetimeFigureOut">
              <a:rPr lang="de-DE" smtClean="0"/>
              <a:t>06.12.2016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83028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1FAB985-8221-45F2-846A-F078400A1FC8}" type="datetimeFigureOut">
              <a:rPr lang="de-DE" smtClean="0"/>
              <a:t>06.12.2016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426459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D1FAB985-8221-45F2-846A-F078400A1FC8}" type="datetimeFigureOut">
              <a:rPr lang="de-DE" smtClean="0"/>
              <a:t>06.12.2016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8015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B985-8221-45F2-846A-F078400A1FC8}" type="datetimeFigureOut">
              <a:rPr lang="de-DE" smtClean="0"/>
              <a:t>06.12.2016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74257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06.12.2016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5286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06.12.2016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356041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B985-8221-45F2-846A-F078400A1FC8}" type="datetimeFigureOut">
              <a:rPr lang="de-DE" smtClean="0"/>
              <a:t>06.12.2016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107CD-DF23-4A57-8CF6-A277F307F9B7}" type="slidenum">
              <a:rPr lang="de-DE" smtClean="0"/>
              <a:t>‹Nr.›</a:t>
            </a:fld>
            <a:endParaRPr lang="de-DE"/>
          </a:p>
        </p:txBody>
      </p:sp>
    </p:spTree>
    <p:extLst>
      <p:ext uri="{BB962C8B-B14F-4D97-AF65-F5344CB8AC3E}">
        <p14:creationId xmlns:p14="http://schemas.microsoft.com/office/powerpoint/2010/main" val="42526508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feld 5"/>
          <p:cNvSpPr txBox="1"/>
          <p:nvPr/>
        </p:nvSpPr>
        <p:spPr>
          <a:xfrm>
            <a:off x="5960533" y="5183570"/>
            <a:ext cx="5803162" cy="1223546"/>
          </a:xfrm>
          <a:prstGeom prst="roundRect">
            <a:avLst>
              <a:gd name="adj" fmla="val 4050"/>
            </a:avLst>
          </a:prstGeom>
          <a:solidFill>
            <a:srgbClr val="4D4D4D">
              <a:alpha val="60000"/>
            </a:srgbClr>
          </a:solidFill>
          <a:ln w="19050">
            <a:solidFill>
              <a:schemeClr val="accent4">
                <a:lumMod val="40000"/>
                <a:lumOff val="60000"/>
              </a:schemeClr>
            </a:solidFill>
          </a:ln>
        </p:spPr>
        <p:txBody>
          <a:bodyPr wrap="square" rtlCol="0">
            <a:spAutoFit/>
          </a:bodyPr>
          <a:lstStyle/>
          <a:p>
            <a:r>
              <a:rPr lang="de-DE" sz="2400" b="1" dirty="0" smtClean="0"/>
              <a:t>Bevölkerung</a:t>
            </a:r>
            <a:r>
              <a:rPr lang="de-DE" sz="2400" dirty="0" smtClean="0"/>
              <a:t>: 93,6 Millionen Einwohner</a:t>
            </a:r>
          </a:p>
          <a:p>
            <a:r>
              <a:rPr lang="de-DE" sz="2400" b="1" dirty="0" smtClean="0"/>
              <a:t>Religion</a:t>
            </a:r>
            <a:r>
              <a:rPr lang="de-DE" sz="2400" dirty="0" smtClean="0"/>
              <a:t>: Christen: 92% (12,3% Evangelikale)</a:t>
            </a:r>
          </a:p>
          <a:p>
            <a:r>
              <a:rPr lang="de-DE" sz="2400" b="1" dirty="0" smtClean="0"/>
              <a:t>Volksgruppen</a:t>
            </a:r>
            <a:r>
              <a:rPr lang="de-DE" sz="2400" dirty="0" smtClean="0"/>
              <a:t>: 186 davon 11% unerreicht</a:t>
            </a:r>
            <a:endParaRPr lang="de-DE" sz="2400" i="1" dirty="0" smtClean="0"/>
          </a:p>
        </p:txBody>
      </p:sp>
      <p:sp>
        <p:nvSpPr>
          <p:cNvPr id="15" name="Textfeld 14"/>
          <p:cNvSpPr txBox="1"/>
          <p:nvPr/>
        </p:nvSpPr>
        <p:spPr>
          <a:xfrm>
            <a:off x="1760311" y="1920375"/>
            <a:ext cx="6008000" cy="1200329"/>
          </a:xfrm>
          <a:prstGeom prst="rect">
            <a:avLst/>
          </a:prstGeom>
          <a:noFill/>
        </p:spPr>
        <p:txBody>
          <a:bodyPr wrap="square" rtlCol="0">
            <a:spAutoFit/>
          </a:bodyPr>
          <a:lstStyle/>
          <a:p>
            <a:r>
              <a:rPr lang="de-DE" sz="7200" b="1" dirty="0" smtClean="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rPr>
              <a:t>Gebet für die Welt</a:t>
            </a:r>
            <a:endParaRPr lang="de-DE" sz="7200" b="1" dirty="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sp>
        <p:nvSpPr>
          <p:cNvPr id="16" name="Textfeld 15"/>
          <p:cNvSpPr txBox="1"/>
          <p:nvPr/>
        </p:nvSpPr>
        <p:spPr>
          <a:xfrm>
            <a:off x="3367984" y="2766761"/>
            <a:ext cx="2789622"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Philippinen</a:t>
            </a:r>
            <a:endParaRPr lang="de-DE" sz="4000" dirty="0">
              <a:ln w="0"/>
              <a:effectLst>
                <a:outerShdw blurRad="38100" dist="19050" dir="2700000" algn="tl" rotWithShape="0">
                  <a:schemeClr val="dk1">
                    <a:alpha val="40000"/>
                  </a:schemeClr>
                </a:outerShdw>
              </a:effectLst>
            </a:endParaRPr>
          </a:p>
        </p:txBody>
      </p:sp>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8622" y="3088142"/>
            <a:ext cx="502783" cy="502783"/>
          </a:xfrm>
          <a:prstGeom prst="rect">
            <a:avLst/>
          </a:prstGeom>
          <a:effectLst>
            <a:glow rad="127000">
              <a:srgbClr val="FFFF00">
                <a:alpha val="80000"/>
              </a:srgbClr>
            </a:glow>
          </a:effectLst>
        </p:spPr>
      </p:pic>
      <p:pic>
        <p:nvPicPr>
          <p:cNvPr id="11" name="Grafik 10"/>
          <p:cNvPicPr>
            <a:picLocks noChangeAspect="1"/>
          </p:cNvPicPr>
          <p:nvPr/>
        </p:nvPicPr>
        <p:blipFill rotWithShape="1">
          <a:blip r:embed="rId5">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pic>
        <p:nvPicPr>
          <p:cNvPr id="13" name="Grafik 12"/>
          <p:cNvPicPr>
            <a:picLocks noChangeAspect="1"/>
          </p:cNvPicPr>
          <p:nvPr/>
        </p:nvPicPr>
        <p:blipFill>
          <a:blip r:embed="rId6" cstate="print">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385180" y="4945928"/>
            <a:ext cx="1464150" cy="773372"/>
          </a:xfrm>
          <a:prstGeom prst="rect">
            <a:avLst/>
          </a:prstGeom>
          <a:effectLst>
            <a:softEdge rad="31750"/>
          </a:effectLst>
        </p:spPr>
      </p:pic>
    </p:spTree>
    <p:extLst>
      <p:ext uri="{BB962C8B-B14F-4D97-AF65-F5344CB8AC3E}">
        <p14:creationId xmlns:p14="http://schemas.microsoft.com/office/powerpoint/2010/main" val="206530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7148" y="-40412"/>
            <a:ext cx="2727836" cy="1930022"/>
          </a:xfrm>
          <a:prstGeom prst="rect">
            <a:avLst/>
          </a:prstGeom>
          <a:effectLst>
            <a:softEdge rad="31750"/>
          </a:effectLst>
        </p:spPr>
      </p:pic>
      <p:sp>
        <p:nvSpPr>
          <p:cNvPr id="15" name="Textfeld 14"/>
          <p:cNvSpPr txBox="1"/>
          <p:nvPr/>
        </p:nvSpPr>
        <p:spPr>
          <a:xfrm>
            <a:off x="101724" y="323"/>
            <a:ext cx="12254753" cy="6940361"/>
          </a:xfrm>
          <a:prstGeom prst="rect">
            <a:avLst/>
          </a:prstGeom>
          <a:noFill/>
        </p:spPr>
        <p:txBody>
          <a:bodyPr wrap="square" rtlCol="0">
            <a:spAutoFit/>
          </a:bodyPr>
          <a:lstStyle/>
          <a:p>
            <a:pPr marL="457200" lvl="0" indent="-457200">
              <a:buFont typeface="+mj-lt"/>
              <a:buAutoNum type="arabicPeriod"/>
            </a:pPr>
            <a:r>
              <a:rPr lang="de-DE" sz="2400" dirty="0" smtClean="0"/>
              <a:t>Die Hälfte der Bevölkerung lebt trotz großer nat. Reichtümer in Armut.</a:t>
            </a:r>
            <a:br>
              <a:rPr lang="de-DE" sz="2400" dirty="0" smtClean="0"/>
            </a:br>
            <a:r>
              <a:rPr lang="de-DE" sz="2400" dirty="0" smtClean="0"/>
              <a:t>Umweltkatastrophen, </a:t>
            </a:r>
            <a:r>
              <a:rPr lang="de-DE" sz="2400" dirty="0" err="1" smtClean="0"/>
              <a:t>Elendviertel</a:t>
            </a:r>
            <a:r>
              <a:rPr lang="de-DE" sz="2400" dirty="0" smtClean="0"/>
              <a:t>, Korruption und Landraub herrschen.</a:t>
            </a:r>
          </a:p>
          <a:p>
            <a:pPr marL="800100" lvl="1" indent="-342900">
              <a:buFont typeface="Arial" panose="020B0604020202020204" pitchFamily="34" charset="0"/>
              <a:buChar char="•"/>
            </a:pPr>
            <a:endParaRPr lang="de-DE" sz="1100" dirty="0"/>
          </a:p>
          <a:p>
            <a:pPr marL="457200" lvl="0" indent="-457200">
              <a:buFont typeface="+mj-lt"/>
              <a:buAutoNum type="arabicPeriod"/>
            </a:pPr>
            <a:r>
              <a:rPr lang="de-DE" sz="2400" dirty="0" smtClean="0"/>
              <a:t>Die Megastadt Manila beherbergt 11 </a:t>
            </a:r>
            <a:r>
              <a:rPr lang="de-DE" sz="2400" dirty="0" err="1" smtClean="0"/>
              <a:t>Mio</a:t>
            </a:r>
            <a:r>
              <a:rPr lang="de-DE" sz="2400" dirty="0" smtClean="0"/>
              <a:t> Einwohner und es gibt große,</a:t>
            </a:r>
            <a:br>
              <a:rPr lang="de-DE" sz="2400" dirty="0" smtClean="0"/>
            </a:br>
            <a:r>
              <a:rPr lang="de-DE" sz="2400" dirty="0" smtClean="0"/>
              <a:t>wohlhabende Gemeinden, doch in den Slums fehlt das Evangelium!</a:t>
            </a:r>
          </a:p>
          <a:p>
            <a:pPr marL="457200" lvl="0" indent="-457200">
              <a:buFont typeface="+mj-lt"/>
              <a:buAutoNum type="arabicPeriod"/>
            </a:pPr>
            <a:endParaRPr lang="de-DE" sz="1100" dirty="0"/>
          </a:p>
          <a:p>
            <a:pPr marL="457200" lvl="0" indent="-457200">
              <a:buFont typeface="+mj-lt"/>
              <a:buAutoNum type="arabicPeriod"/>
            </a:pPr>
            <a:r>
              <a:rPr lang="de-DE" sz="2400" dirty="0" smtClean="0"/>
              <a:t>Die kath. Kirche hat großen Einfluss</a:t>
            </a:r>
            <a:r>
              <a:rPr lang="de-DE" sz="2400" dirty="0" smtClean="0"/>
              <a:t>! Sie ist derart um ihren politischen Einfluss bemüht, dass sie sich wenig mit evangelikalen und charismatischen Entwicklungen in den eigenen Reihen beschäftigt, sodass viele Menschen zum Glauben kommen und Animismus aufgeben.</a:t>
            </a:r>
            <a:r>
              <a:rPr lang="de-DE" sz="600" dirty="0" smtClean="0"/>
              <a:t/>
            </a:r>
            <a:br>
              <a:rPr lang="de-DE" sz="600" dirty="0" smtClean="0"/>
            </a:br>
            <a:endParaRPr lang="de-DE" sz="600" dirty="0" smtClean="0"/>
          </a:p>
          <a:p>
            <a:pPr marL="457200" lvl="0" indent="-457200">
              <a:buFont typeface="+mj-lt"/>
              <a:buAutoNum type="arabicPeriod"/>
            </a:pPr>
            <a:r>
              <a:rPr lang="de-DE" sz="2400" dirty="0" smtClean="0"/>
              <a:t>Gemeindewachstum verlangsamte sich, ist aber weiter immens. Es herrscht geistliche Einheit unter den Evangelikalen, die Gemeinschaft wird gestärkt und Gemeinden arbeiten zusammen. Besonders über Fernsehen und das Internet werden viele Menschen erreicht.</a:t>
            </a:r>
            <a:r>
              <a:rPr lang="de-DE" sz="400" dirty="0" smtClean="0"/>
              <a:t/>
            </a:r>
            <a:br>
              <a:rPr lang="de-DE" sz="400" dirty="0" smtClean="0"/>
            </a:br>
            <a:endParaRPr lang="de-DE" sz="400" dirty="0" smtClean="0"/>
          </a:p>
          <a:p>
            <a:pPr marL="457200" lvl="0" indent="-457200">
              <a:buFont typeface="+mj-lt"/>
              <a:buAutoNum type="arabicPeriod"/>
            </a:pPr>
            <a:r>
              <a:rPr lang="de-DE" sz="2400" dirty="0" smtClean="0"/>
              <a:t>3.000 ausgesandte Missionare werden durch Gebetsnetzwerke mit 500.000 Betern </a:t>
            </a:r>
            <a:r>
              <a:rPr lang="de-DE" sz="2400" dirty="0" err="1" smtClean="0"/>
              <a:t>umbetet</a:t>
            </a:r>
            <a:r>
              <a:rPr lang="de-DE" sz="2400" dirty="0" smtClean="0"/>
              <a:t>. Über 500.000 Evangelikale Filipino im Ausland werden zu Botschaftern ausgebildet. Von den Philippinen werden Radiosendungen nach China, Myanmar, Sibirien und Indochina gestrahlt.</a:t>
            </a:r>
            <a:r>
              <a:rPr lang="de-DE" sz="400" dirty="0" smtClean="0"/>
              <a:t/>
            </a:r>
            <a:br>
              <a:rPr lang="de-DE" sz="400" dirty="0" smtClean="0"/>
            </a:br>
            <a:endParaRPr lang="de-DE" sz="400" dirty="0" smtClean="0"/>
          </a:p>
          <a:p>
            <a:pPr marL="457200" lvl="0" indent="-457200">
              <a:buFont typeface="+mj-lt"/>
              <a:buAutoNum type="arabicPeriod"/>
            </a:pPr>
            <a:r>
              <a:rPr lang="de-DE" sz="2400" dirty="0" smtClean="0"/>
              <a:t>Betet über die Herausforderungen: Sekten sind sehr vital, 2.000 </a:t>
            </a:r>
            <a:r>
              <a:rPr lang="de-DE" sz="2400" dirty="0" err="1" smtClean="0"/>
              <a:t>Denominierungen</a:t>
            </a:r>
            <a:r>
              <a:rPr lang="de-DE" sz="2400" dirty="0" smtClean="0"/>
              <a:t> erfahren häufige Spaltungen, extreme Armut fördert Korruption, Bibelschulen und Seminare kommen dem rasanten Gemeindewachstum nicht nach und es fehlt an Bildungsmöglichkeiten</a:t>
            </a:r>
          </a:p>
          <a:p>
            <a:pPr marL="457200" lvl="0" indent="-457200">
              <a:buFont typeface="+mj-lt"/>
              <a:buAutoNum type="arabicPeriod"/>
            </a:pPr>
            <a:r>
              <a:rPr lang="de-DE" sz="2400" dirty="0" smtClean="0"/>
              <a:t>Betet für die Unerreichten (Muslime) auf Mindanao, den </a:t>
            </a:r>
            <a:r>
              <a:rPr lang="de-DE" sz="2400" dirty="0" err="1" smtClean="0"/>
              <a:t>Suluinseln</a:t>
            </a:r>
            <a:r>
              <a:rPr lang="de-DE" sz="2400" dirty="0" smtClean="0"/>
              <a:t>, </a:t>
            </a:r>
            <a:r>
              <a:rPr lang="de-DE" sz="2400" dirty="0" err="1" smtClean="0"/>
              <a:t>Palawan</a:t>
            </a:r>
            <a:r>
              <a:rPr lang="de-DE" sz="2400" dirty="0" smtClean="0"/>
              <a:t> und Luzon</a:t>
            </a:r>
            <a:endParaRPr lang="de-DE" sz="2400" dirty="0"/>
          </a:p>
        </p:txBody>
      </p:sp>
    </p:spTree>
    <p:extLst>
      <p:ext uri="{BB962C8B-B14F-4D97-AF65-F5344CB8AC3E}">
        <p14:creationId xmlns:p14="http://schemas.microsoft.com/office/powerpoint/2010/main" val="87430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feld 15"/>
          <p:cNvSpPr txBox="1"/>
          <p:nvPr/>
        </p:nvSpPr>
        <p:spPr>
          <a:xfrm>
            <a:off x="3928526" y="4139310"/>
            <a:ext cx="7162936"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[Filipino/Tagalog: Danke!]</a:t>
            </a:r>
            <a:endParaRPr lang="de-DE" sz="4000" dirty="0">
              <a:ln w="0"/>
              <a:effectLst>
                <a:outerShdw blurRad="38100" dist="19050" dir="2700000" algn="tl" rotWithShape="0">
                  <a:schemeClr val="dk1">
                    <a:alpha val="40000"/>
                  </a:schemeClr>
                </a:outerShdw>
              </a:effectLst>
            </a:endParaRPr>
          </a:p>
        </p:txBody>
      </p:sp>
      <p:pic>
        <p:nvPicPr>
          <p:cNvPr id="25" name="Grafik 24"/>
          <p:cNvPicPr>
            <a:picLocks noChangeAspect="1"/>
          </p:cNvPicPr>
          <p:nvPr/>
        </p:nvPicPr>
        <p:blipFill rotWithShape="1">
          <a:blip r:embed="rId3">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sp>
        <p:nvSpPr>
          <p:cNvPr id="9" name="Textfeld 8"/>
          <p:cNvSpPr txBox="1"/>
          <p:nvPr/>
        </p:nvSpPr>
        <p:spPr>
          <a:xfrm>
            <a:off x="5634941" y="3141873"/>
            <a:ext cx="5522694" cy="1446550"/>
          </a:xfrm>
          <a:prstGeom prst="rect">
            <a:avLst/>
          </a:prstGeom>
          <a:noFill/>
        </p:spPr>
        <p:txBody>
          <a:bodyPr wrap="square" rtlCol="0">
            <a:spAutoFit/>
          </a:bodyPr>
          <a:lstStyle/>
          <a:p>
            <a:r>
              <a:rPr lang="de-DE" sz="8800" b="1" dirty="0" err="1" smtClean="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rPr>
              <a:t>Salamat</a:t>
            </a:r>
            <a:endParaRPr lang="de-DE" sz="8800" b="1" dirty="0">
              <a:ln w="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8622" y="3088142"/>
            <a:ext cx="502783" cy="502783"/>
          </a:xfrm>
          <a:prstGeom prst="rect">
            <a:avLst/>
          </a:prstGeom>
          <a:effectLst>
            <a:glow rad="127000">
              <a:srgbClr val="FFFF00">
                <a:alpha val="80000"/>
              </a:srgbClr>
            </a:glow>
          </a:effectLst>
        </p:spPr>
      </p:pic>
      <p:pic>
        <p:nvPicPr>
          <p:cNvPr id="17" name="Grafik 16"/>
          <p:cNvPicPr>
            <a:picLocks noChangeAspect="1"/>
          </p:cNvPicPr>
          <p:nvPr/>
        </p:nvPicPr>
        <p:blipFill>
          <a:blip r:embed="rId6" cstate="print">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385180" y="4945928"/>
            <a:ext cx="1464150" cy="773372"/>
          </a:xfrm>
          <a:prstGeom prst="rect">
            <a:avLst/>
          </a:prstGeom>
          <a:effectLst>
            <a:softEdge rad="31750"/>
          </a:effectLst>
        </p:spPr>
      </p:pic>
    </p:spTree>
    <p:extLst>
      <p:ext uri="{BB962C8B-B14F-4D97-AF65-F5344CB8AC3E}">
        <p14:creationId xmlns:p14="http://schemas.microsoft.com/office/powerpoint/2010/main" val="24692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feld 4"/>
          <p:cNvSpPr txBox="1"/>
          <p:nvPr/>
        </p:nvSpPr>
        <p:spPr>
          <a:xfrm>
            <a:off x="5078912" y="5222123"/>
            <a:ext cx="6734147" cy="954107"/>
          </a:xfrm>
          <a:prstGeom prst="rect">
            <a:avLst/>
          </a:prstGeom>
          <a:noFill/>
        </p:spPr>
        <p:txBody>
          <a:bodyPr wrap="square" rtlCol="0">
            <a:spAutoFit/>
          </a:bodyPr>
          <a:lstStyle/>
          <a:p>
            <a:r>
              <a:rPr lang="de-DE" sz="1400" dirty="0" smtClean="0"/>
              <a:t>All </a:t>
            </a:r>
            <a:r>
              <a:rPr lang="de-DE" sz="1400" dirty="0" err="1" smtClean="0"/>
              <a:t>Rights</a:t>
            </a:r>
            <a:r>
              <a:rPr lang="de-DE" sz="1400" dirty="0" smtClean="0"/>
              <a:t> </a:t>
            </a:r>
            <a:r>
              <a:rPr lang="de-DE" sz="1400" dirty="0" err="1" smtClean="0"/>
              <a:t>Reserved</a:t>
            </a:r>
            <a:r>
              <a:rPr lang="de-DE" sz="1400" dirty="0" smtClean="0"/>
              <a:t> </a:t>
            </a:r>
            <a:r>
              <a:rPr lang="de-DE" sz="1400" dirty="0" err="1" smtClean="0"/>
              <a:t>by</a:t>
            </a:r>
            <a:r>
              <a:rPr lang="de-DE" sz="1400" dirty="0" smtClean="0"/>
              <a:t> </a:t>
            </a:r>
            <a:r>
              <a:rPr lang="de-DE" sz="1400" dirty="0" err="1" smtClean="0"/>
              <a:t>their</a:t>
            </a:r>
            <a:r>
              <a:rPr lang="de-DE" sz="1400" dirty="0" smtClean="0"/>
              <a:t> </a:t>
            </a:r>
            <a:r>
              <a:rPr lang="de-DE" sz="1400" dirty="0" err="1" smtClean="0"/>
              <a:t>respective</a:t>
            </a:r>
            <a:r>
              <a:rPr lang="de-DE" sz="1400" dirty="0" smtClean="0"/>
              <a:t> </a:t>
            </a:r>
            <a:r>
              <a:rPr lang="de-DE" sz="1400" dirty="0" err="1" smtClean="0"/>
              <a:t>owners</a:t>
            </a:r>
            <a:endParaRPr lang="de-DE" sz="1400" dirty="0" smtClean="0"/>
          </a:p>
          <a:p>
            <a:r>
              <a:rPr lang="de-DE" sz="1400" dirty="0" smtClean="0"/>
              <a:t>Information </a:t>
            </a:r>
            <a:r>
              <a:rPr lang="de-DE" sz="1400" dirty="0" err="1" smtClean="0"/>
              <a:t>and</a:t>
            </a:r>
            <a:r>
              <a:rPr lang="de-DE" sz="1400" dirty="0" smtClean="0"/>
              <a:t> Country </a:t>
            </a:r>
            <a:r>
              <a:rPr lang="de-DE" sz="1400" dirty="0" err="1" smtClean="0"/>
              <a:t>Map</a:t>
            </a:r>
            <a:r>
              <a:rPr lang="de-DE" sz="1400" dirty="0" smtClean="0"/>
              <a:t>: </a:t>
            </a:r>
            <a:r>
              <a:rPr lang="de-DE" sz="1400" baseline="30000" dirty="0"/>
              <a:t>©</a:t>
            </a:r>
            <a:r>
              <a:rPr lang="de-DE" sz="1400" dirty="0"/>
              <a:t> 2016 Operation World (www.operationworld.org</a:t>
            </a:r>
            <a:r>
              <a:rPr lang="de-DE" sz="1400" dirty="0" smtClean="0"/>
              <a:t>) Country </a:t>
            </a:r>
            <a:r>
              <a:rPr lang="de-DE" sz="1400" dirty="0" err="1" smtClean="0"/>
              <a:t>Flag</a:t>
            </a:r>
            <a:r>
              <a:rPr lang="de-DE" sz="1400" dirty="0" smtClean="0"/>
              <a:t>: </a:t>
            </a:r>
            <a:r>
              <a:rPr lang="de-DE" sz="1400" baseline="30000" dirty="0" smtClean="0"/>
              <a:t>©</a:t>
            </a:r>
            <a:r>
              <a:rPr lang="de-DE" sz="1400" dirty="0"/>
              <a:t> </a:t>
            </a:r>
            <a:r>
              <a:rPr lang="de-DE" sz="1400" dirty="0" smtClean="0"/>
              <a:t>2016 Nicolas Raymond (www.freestock.ca)</a:t>
            </a:r>
          </a:p>
          <a:p>
            <a:r>
              <a:rPr lang="de-DE" sz="1400" dirty="0" smtClean="0"/>
              <a:t>Country Icon: </a:t>
            </a:r>
            <a:r>
              <a:rPr lang="de-DE" sz="1400" dirty="0" err="1" smtClean="0"/>
              <a:t>designed</a:t>
            </a:r>
            <a:r>
              <a:rPr lang="de-DE" sz="1400" dirty="0" smtClean="0"/>
              <a:t> </a:t>
            </a:r>
            <a:r>
              <a:rPr lang="de-DE" sz="1400" dirty="0" err="1" smtClean="0"/>
              <a:t>by</a:t>
            </a:r>
            <a:r>
              <a:rPr lang="de-DE" sz="1400" dirty="0" smtClean="0"/>
              <a:t> </a:t>
            </a:r>
            <a:r>
              <a:rPr lang="de-DE" sz="1400" dirty="0" err="1" smtClean="0"/>
              <a:t>Freepik</a:t>
            </a:r>
            <a:r>
              <a:rPr lang="de-DE" sz="1400" dirty="0" smtClean="0"/>
              <a:t> (www.freepik.com)</a:t>
            </a:r>
          </a:p>
        </p:txBody>
      </p:sp>
    </p:spTree>
    <p:extLst>
      <p:ext uri="{BB962C8B-B14F-4D97-AF65-F5344CB8AC3E}">
        <p14:creationId xmlns:p14="http://schemas.microsoft.com/office/powerpoint/2010/main" val="4170850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85</Words>
  <Application>Microsoft Office PowerPoint</Application>
  <PresentationFormat>Breitbild</PresentationFormat>
  <Paragraphs>19</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Agency FB</vt:lpstr>
      <vt:lpstr>Arial</vt:lpstr>
      <vt:lpstr>Calibri</vt:lpstr>
      <vt:lpstr>Calibri Light</vt:lpstr>
      <vt:lpstr>Office Theme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Neumann</dc:creator>
  <cp:lastModifiedBy>PNM</cp:lastModifiedBy>
  <cp:revision>105</cp:revision>
  <dcterms:created xsi:type="dcterms:W3CDTF">2016-02-22T17:16:01Z</dcterms:created>
  <dcterms:modified xsi:type="dcterms:W3CDTF">2016-12-06T10:22:37Z</dcterms:modified>
</cp:coreProperties>
</file>