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4D4D4D"/>
    <a:srgbClr val="111111"/>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92" autoAdjust="0"/>
    <p:restoredTop sz="94660"/>
  </p:normalViewPr>
  <p:slideViewPr>
    <p:cSldViewPr snapToGrid="0">
      <p:cViewPr varScale="1">
        <p:scale>
          <a:sx n="57" d="100"/>
          <a:sy n="57" d="100"/>
        </p:scale>
        <p:origin x="54" y="1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22.11.2016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64792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22.11.2016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63478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22.11.2016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57639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22.11.2016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49987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D1FAB985-8221-45F2-846A-F078400A1FC8}" type="datetimeFigureOut">
              <a:rPr lang="de-DE" smtClean="0"/>
              <a:t>22.11.2016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02668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1FAB985-8221-45F2-846A-F078400A1FC8}" type="datetimeFigureOut">
              <a:rPr lang="de-DE" smtClean="0"/>
              <a:t>22.11.2016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83028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D1FAB985-8221-45F2-846A-F078400A1FC8}" type="datetimeFigureOut">
              <a:rPr lang="de-DE" smtClean="0"/>
              <a:t>22.11.2016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426459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D1FAB985-8221-45F2-846A-F078400A1FC8}" type="datetimeFigureOut">
              <a:rPr lang="de-DE" smtClean="0"/>
              <a:t>22.11.2016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08015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AB985-8221-45F2-846A-F078400A1FC8}" type="datetimeFigureOut">
              <a:rPr lang="de-DE" smtClean="0"/>
              <a:t>22.11.2016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74257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D1FAB985-8221-45F2-846A-F078400A1FC8}" type="datetimeFigureOut">
              <a:rPr lang="de-DE" smtClean="0"/>
              <a:t>22.11.2016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65286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D1FAB985-8221-45F2-846A-F078400A1FC8}" type="datetimeFigureOut">
              <a:rPr lang="de-DE" smtClean="0"/>
              <a:t>22.11.2016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356041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AB985-8221-45F2-846A-F078400A1FC8}" type="datetimeFigureOut">
              <a:rPr lang="de-DE" smtClean="0"/>
              <a:t>22.11.2016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107CD-DF23-4A57-8CF6-A277F307F9B7}" type="slidenum">
              <a:rPr lang="de-DE" smtClean="0"/>
              <a:t>‹Nr.›</a:t>
            </a:fld>
            <a:endParaRPr lang="de-DE"/>
          </a:p>
        </p:txBody>
      </p:sp>
    </p:spTree>
    <p:extLst>
      <p:ext uri="{BB962C8B-B14F-4D97-AF65-F5344CB8AC3E}">
        <p14:creationId xmlns:p14="http://schemas.microsoft.com/office/powerpoint/2010/main" val="42526508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feld 5"/>
          <p:cNvSpPr txBox="1"/>
          <p:nvPr/>
        </p:nvSpPr>
        <p:spPr>
          <a:xfrm>
            <a:off x="4436533" y="4912641"/>
            <a:ext cx="7327162" cy="1600021"/>
          </a:xfrm>
          <a:prstGeom prst="roundRect">
            <a:avLst>
              <a:gd name="adj" fmla="val 4050"/>
            </a:avLst>
          </a:prstGeom>
          <a:solidFill>
            <a:srgbClr val="4D4D4D">
              <a:alpha val="60000"/>
            </a:srgbClr>
          </a:solidFill>
          <a:ln w="19050">
            <a:solidFill>
              <a:schemeClr val="accent4">
                <a:lumMod val="40000"/>
                <a:lumOff val="60000"/>
              </a:schemeClr>
            </a:solidFill>
          </a:ln>
        </p:spPr>
        <p:txBody>
          <a:bodyPr wrap="square" rtlCol="0">
            <a:spAutoFit/>
          </a:bodyPr>
          <a:lstStyle/>
          <a:p>
            <a:r>
              <a:rPr lang="de-DE" sz="2400" b="1" dirty="0" smtClean="0"/>
              <a:t>Bevölkerung</a:t>
            </a:r>
            <a:r>
              <a:rPr lang="de-DE" sz="2400" dirty="0" smtClean="0"/>
              <a:t>: </a:t>
            </a:r>
            <a:r>
              <a:rPr lang="de-DE" sz="2400" dirty="0" smtClean="0"/>
              <a:t>4,4 </a:t>
            </a:r>
            <a:r>
              <a:rPr lang="de-DE" sz="2400" dirty="0" smtClean="0"/>
              <a:t>Millionen Einwohner</a:t>
            </a:r>
          </a:p>
          <a:p>
            <a:r>
              <a:rPr lang="de-DE" sz="2400" b="1" dirty="0" smtClean="0"/>
              <a:t>Religion</a:t>
            </a:r>
            <a:r>
              <a:rPr lang="de-DE" sz="2400" dirty="0" smtClean="0"/>
              <a:t>: </a:t>
            </a:r>
            <a:r>
              <a:rPr lang="de-DE" sz="2400" dirty="0" smtClean="0"/>
              <a:t>Islam: 88% </a:t>
            </a:r>
            <a:r>
              <a:rPr lang="de-DE" sz="2400" dirty="0" smtClean="0"/>
              <a:t>| </a:t>
            </a:r>
            <a:r>
              <a:rPr lang="de-DE" sz="2400" b="1" dirty="0" smtClean="0"/>
              <a:t>Christen</a:t>
            </a:r>
            <a:r>
              <a:rPr lang="de-DE" sz="2400" dirty="0" smtClean="0"/>
              <a:t>: </a:t>
            </a:r>
            <a:r>
              <a:rPr lang="de-DE" sz="2400" dirty="0" smtClean="0"/>
              <a:t>1,6% (0,1% </a:t>
            </a:r>
            <a:r>
              <a:rPr lang="de-DE" sz="2400" dirty="0" smtClean="0"/>
              <a:t>Evangelikale)</a:t>
            </a:r>
          </a:p>
          <a:p>
            <a:r>
              <a:rPr lang="de-DE" sz="2400" b="1" dirty="0" smtClean="0"/>
              <a:t>Volksgruppen</a:t>
            </a:r>
            <a:r>
              <a:rPr lang="de-DE" sz="2400" dirty="0" smtClean="0"/>
              <a:t>: </a:t>
            </a:r>
            <a:r>
              <a:rPr lang="de-DE" sz="2400" dirty="0" smtClean="0"/>
              <a:t>20 </a:t>
            </a:r>
            <a:r>
              <a:rPr lang="de-DE" sz="2400" dirty="0" smtClean="0"/>
              <a:t>davon </a:t>
            </a:r>
            <a:r>
              <a:rPr lang="de-DE" sz="2400" dirty="0" smtClean="0"/>
              <a:t>40% unerreicht</a:t>
            </a:r>
            <a:br>
              <a:rPr lang="de-DE" sz="2400" dirty="0" smtClean="0"/>
            </a:br>
            <a:r>
              <a:rPr lang="de-DE" sz="2400" i="1" dirty="0" smtClean="0">
                <a:sym typeface="Wingdings" panose="05000000000000000000" pitchFamily="2" charset="2"/>
              </a:rPr>
              <a:t>  Aus der arab. Welt verjagt, am Jordan unerwünscht</a:t>
            </a:r>
            <a:endParaRPr lang="de-DE" sz="2400" i="1" dirty="0" smtClean="0"/>
          </a:p>
        </p:txBody>
      </p:sp>
      <p:sp>
        <p:nvSpPr>
          <p:cNvPr id="15" name="Textfeld 14"/>
          <p:cNvSpPr txBox="1"/>
          <p:nvPr/>
        </p:nvSpPr>
        <p:spPr>
          <a:xfrm>
            <a:off x="1732572" y="1514818"/>
            <a:ext cx="6008000" cy="1200329"/>
          </a:xfrm>
          <a:prstGeom prst="rect">
            <a:avLst/>
          </a:prstGeom>
          <a:noFill/>
        </p:spPr>
        <p:txBody>
          <a:bodyPr wrap="square" rtlCol="0">
            <a:spAutoFit/>
          </a:bodyPr>
          <a:lstStyle/>
          <a:p>
            <a:r>
              <a:rPr lang="de-DE" sz="7200" b="1" dirty="0" smtClean="0">
                <a:ln w="0"/>
                <a:blipFill>
                  <a:blip r:embed="rId3"/>
                  <a:tile tx="0" ty="0" sx="100000" sy="100000" flip="none" algn="tl"/>
                </a:blipFill>
                <a:effectLst>
                  <a:outerShdw blurRad="38100" dist="38100" dir="2700000" algn="tl">
                    <a:srgbClr val="000000">
                      <a:alpha val="43137"/>
                    </a:srgbClr>
                  </a:outerShdw>
                </a:effectLst>
                <a:latin typeface="Agency FB" panose="020B0503020202020204" pitchFamily="34" charset="0"/>
              </a:rPr>
              <a:t>Gebet für die Welt</a:t>
            </a:r>
            <a:endParaRPr lang="de-DE" sz="7200" b="1" dirty="0">
              <a:ln w="0"/>
              <a:blipFill>
                <a:blip r:embed="rId3"/>
                <a:tile tx="0" ty="0" sx="100000" sy="100000" flip="none" algn="tl"/>
              </a:blipFill>
              <a:effectLst>
                <a:outerShdw blurRad="38100" dist="38100" dir="2700000" algn="tl">
                  <a:srgbClr val="000000">
                    <a:alpha val="43137"/>
                  </a:srgbClr>
                </a:outerShdw>
              </a:effectLst>
              <a:latin typeface="Agency FB" panose="020B0503020202020204" pitchFamily="34" charset="0"/>
            </a:endParaRPr>
          </a:p>
        </p:txBody>
      </p:sp>
      <p:sp>
        <p:nvSpPr>
          <p:cNvPr id="16" name="Textfeld 15"/>
          <p:cNvSpPr txBox="1"/>
          <p:nvPr/>
        </p:nvSpPr>
        <p:spPr>
          <a:xfrm>
            <a:off x="3340245" y="2361204"/>
            <a:ext cx="2428902" cy="707886"/>
          </a:xfrm>
          <a:prstGeom prst="rect">
            <a:avLst/>
          </a:prstGeom>
          <a:noFill/>
        </p:spPr>
        <p:txBody>
          <a:bodyPr wrap="square" rtlCol="0">
            <a:spAutoFit/>
          </a:bodyPr>
          <a:lstStyle/>
          <a:p>
            <a:r>
              <a:rPr lang="de-DE" sz="4000" dirty="0" smtClean="0">
                <a:ln w="0"/>
                <a:effectLst>
                  <a:outerShdw blurRad="38100" dist="19050" dir="2700000" algn="tl" rotWithShape="0">
                    <a:schemeClr val="dk1">
                      <a:alpha val="40000"/>
                    </a:schemeClr>
                  </a:outerShdw>
                </a:effectLst>
              </a:rPr>
              <a:t>Palästina</a:t>
            </a:r>
            <a:endParaRPr lang="de-DE" sz="4000" dirty="0">
              <a:ln w="0"/>
              <a:effectLst>
                <a:outerShdw blurRad="38100" dist="19050" dir="2700000" algn="tl" rotWithShape="0">
                  <a:schemeClr val="dk1">
                    <a:alpha val="40000"/>
                  </a:schemeClr>
                </a:outerShdw>
              </a:effectLst>
            </a:endParaRPr>
          </a:p>
        </p:txBody>
      </p:sp>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7105" y="2502356"/>
            <a:ext cx="91545" cy="91545"/>
          </a:xfrm>
          <a:prstGeom prst="rect">
            <a:avLst/>
          </a:prstGeom>
          <a:effectLst>
            <a:glow rad="127000">
              <a:srgbClr val="FFFF00">
                <a:alpha val="80000"/>
              </a:srgbClr>
            </a:glow>
          </a:effectLst>
        </p:spPr>
      </p:pic>
      <p:pic>
        <p:nvPicPr>
          <p:cNvPr id="11" name="Grafik 10"/>
          <p:cNvPicPr>
            <a:picLocks noChangeAspect="1"/>
          </p:cNvPicPr>
          <p:nvPr/>
        </p:nvPicPr>
        <p:blipFill rotWithShape="1">
          <a:blip r:embed="rId5">
            <a:extLst>
              <a:ext uri="{28A0092B-C50C-407E-A947-70E740481C1C}">
                <a14:useLocalDpi xmlns:a14="http://schemas.microsoft.com/office/drawing/2010/main" val="0"/>
              </a:ext>
            </a:extLst>
          </a:blip>
          <a:srcRect b="25954"/>
          <a:stretch/>
        </p:blipFill>
        <p:spPr>
          <a:xfrm>
            <a:off x="380093" y="5784237"/>
            <a:ext cx="1877332" cy="587988"/>
          </a:xfrm>
          <a:prstGeom prst="rect">
            <a:avLst/>
          </a:prstGeom>
        </p:spPr>
      </p:pic>
      <p:pic>
        <p:nvPicPr>
          <p:cNvPr id="13" name="Grafik 12"/>
          <p:cNvPicPr>
            <a:picLocks noChangeAspect="1"/>
          </p:cNvPicPr>
          <p:nvPr/>
        </p:nvPicPr>
        <p:blipFill>
          <a:blip r:embed="rId6" cstate="print">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355601" y="4945928"/>
            <a:ext cx="1523309" cy="773372"/>
          </a:xfrm>
          <a:prstGeom prst="rect">
            <a:avLst/>
          </a:prstGeom>
          <a:effectLst>
            <a:softEdge rad="31750"/>
          </a:effectLst>
        </p:spPr>
      </p:pic>
    </p:spTree>
    <p:extLst>
      <p:ext uri="{BB962C8B-B14F-4D97-AF65-F5344CB8AC3E}">
        <p14:creationId xmlns:p14="http://schemas.microsoft.com/office/powerpoint/2010/main" val="2065309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7148" y="-38089"/>
            <a:ext cx="2727836" cy="1925375"/>
          </a:xfrm>
          <a:prstGeom prst="rect">
            <a:avLst/>
          </a:prstGeom>
          <a:effectLst>
            <a:softEdge rad="31750"/>
          </a:effectLst>
        </p:spPr>
      </p:pic>
      <p:sp>
        <p:nvSpPr>
          <p:cNvPr id="15" name="Textfeld 14"/>
          <p:cNvSpPr txBox="1"/>
          <p:nvPr/>
        </p:nvSpPr>
        <p:spPr>
          <a:xfrm>
            <a:off x="101724" y="99179"/>
            <a:ext cx="12254753" cy="6709529"/>
          </a:xfrm>
          <a:prstGeom prst="rect">
            <a:avLst/>
          </a:prstGeom>
          <a:noFill/>
        </p:spPr>
        <p:txBody>
          <a:bodyPr wrap="square" rtlCol="0">
            <a:spAutoFit/>
          </a:bodyPr>
          <a:lstStyle/>
          <a:p>
            <a:pPr marL="457200" lvl="0" indent="-457200">
              <a:buFont typeface="+mj-lt"/>
              <a:buAutoNum type="arabicPeriod"/>
            </a:pPr>
            <a:r>
              <a:rPr lang="de-DE" sz="2400" dirty="0" smtClean="0"/>
              <a:t>Betet darum, dass Gottes Wille </a:t>
            </a:r>
            <a:r>
              <a:rPr lang="de-DE" sz="2400" dirty="0"/>
              <a:t>geschieht..:</a:t>
            </a:r>
          </a:p>
          <a:p>
            <a:pPr marL="914400" lvl="1" indent="-457200">
              <a:buFont typeface="Arial" panose="020B0604020202020204" pitchFamily="34" charset="0"/>
              <a:buChar char="•"/>
            </a:pPr>
            <a:r>
              <a:rPr lang="de-DE" sz="2400" dirty="0" smtClean="0"/>
              <a:t>Gerechte Klärung im Land- und Siedlungskonflikt, sowie Jerusalem</a:t>
            </a:r>
          </a:p>
          <a:p>
            <a:pPr marL="914400" lvl="1" indent="-457200">
              <a:buFont typeface="Arial" panose="020B0604020202020204" pitchFamily="34" charset="0"/>
              <a:buChar char="•"/>
            </a:pPr>
            <a:r>
              <a:rPr lang="de-DE" sz="2400" dirty="0" smtClean="0"/>
              <a:t> Verbesserte Lebensbedingungen: 70% </a:t>
            </a:r>
            <a:r>
              <a:rPr lang="de-DE" sz="2400" dirty="0" err="1" smtClean="0"/>
              <a:t>d.Bev</a:t>
            </a:r>
            <a:r>
              <a:rPr lang="de-DE" sz="2400" dirty="0" smtClean="0"/>
              <a:t>. im </a:t>
            </a:r>
            <a:r>
              <a:rPr lang="de-DE" sz="2400" dirty="0" err="1" smtClean="0"/>
              <a:t>Gazagebiet</a:t>
            </a:r>
            <a:r>
              <a:rPr lang="de-DE" sz="2400" dirty="0" smtClean="0"/>
              <a:t> leben</a:t>
            </a:r>
            <a:br>
              <a:rPr lang="de-DE" sz="2400" dirty="0" smtClean="0"/>
            </a:br>
            <a:r>
              <a:rPr lang="de-DE" sz="2400" dirty="0" smtClean="0"/>
              <a:t>in starker Armut, 80% sind von fremder Hilfe abhängig und 72% </a:t>
            </a:r>
            <a:br>
              <a:rPr lang="de-DE" sz="2400" dirty="0" smtClean="0"/>
            </a:br>
            <a:r>
              <a:rPr lang="de-DE" sz="2400" dirty="0" smtClean="0"/>
              <a:t>haben keinen Zugang zu sauberem Wasser</a:t>
            </a:r>
          </a:p>
          <a:p>
            <a:pPr marL="914400" lvl="1" indent="-457200">
              <a:buFont typeface="Arial" panose="020B0604020202020204" pitchFamily="34" charset="0"/>
              <a:buChar char="•"/>
            </a:pPr>
            <a:r>
              <a:rPr lang="de-DE" sz="2400" dirty="0" smtClean="0"/>
              <a:t>Eine legitimierte und effektive Führung, um Palästina zu regieren. Die gegenwärtig Regierenden haben wenig Anerkennung im Volk und Israel übt Souveränität aus.</a:t>
            </a:r>
          </a:p>
          <a:p>
            <a:pPr marL="914400" lvl="1" indent="-457200">
              <a:buFont typeface="Arial" panose="020B0604020202020204" pitchFamily="34" charset="0"/>
              <a:buChar char="•"/>
            </a:pPr>
            <a:r>
              <a:rPr lang="de-DE" sz="2400" dirty="0" smtClean="0"/>
              <a:t>Betet, dass jede palästinensische Familie das Evangelium hören darf!</a:t>
            </a:r>
            <a:endParaRPr lang="de-DE" sz="2400" dirty="0" smtClean="0"/>
          </a:p>
          <a:p>
            <a:pPr marL="800100" lvl="1" indent="-342900">
              <a:buFont typeface="Arial" panose="020B0604020202020204" pitchFamily="34" charset="0"/>
              <a:buChar char="•"/>
            </a:pPr>
            <a:endParaRPr lang="de-DE" sz="1100" dirty="0"/>
          </a:p>
          <a:p>
            <a:pPr marL="457200" lvl="0" indent="-457200">
              <a:buFont typeface="+mj-lt"/>
              <a:buAutoNum type="arabicPeriod"/>
            </a:pPr>
            <a:r>
              <a:rPr lang="de-DE" sz="2400" dirty="0" smtClean="0"/>
              <a:t>Palästinensische Christen finden sich von allen Seiten bedrängt und unterdrückt wieder. Israel betrachtet sie als Arabische Palästinenser und Muslime als Kollaborateure des Westens.</a:t>
            </a:r>
            <a:br>
              <a:rPr lang="de-DE" sz="2400" dirty="0" smtClean="0"/>
            </a:br>
            <a:r>
              <a:rPr lang="de-DE" sz="2400" dirty="0" smtClean="0"/>
              <a:t>Die weltweite Gemeinde ignoriert sie. Darum verlassen sie das Land auf der Suche nach einem besseren Leben. Betet, dass sie im Glauben stark bleiben und überzeugt das Evangelium verkündigen können. Die Versöhnung zwischen arabischen Christen und messianischen Juden ist noch sehr fern aber essenziell wichtig. Betet darum! </a:t>
            </a:r>
            <a:endParaRPr lang="de-DE" sz="2400" dirty="0" smtClean="0"/>
          </a:p>
          <a:p>
            <a:pPr marL="457200" lvl="0" indent="-457200">
              <a:buFont typeface="+mj-lt"/>
              <a:buAutoNum type="arabicPeriod"/>
            </a:pPr>
            <a:endParaRPr lang="de-DE" sz="1100" dirty="0"/>
          </a:p>
          <a:p>
            <a:pPr marL="457200" lvl="0" indent="-457200">
              <a:buFont typeface="+mj-lt"/>
              <a:buAutoNum type="arabicPeriod"/>
            </a:pPr>
            <a:r>
              <a:rPr lang="de-DE" sz="2400" dirty="0" smtClean="0"/>
              <a:t>61% aller Palästinenser leben im Exil, besonders in Jordanien und dem Libanon – meist in Flüchtlingslagern, in Armut und Ungewissheit – eine Brutstätte für Extremismus. Ganze Generationen wuchsen in Lagern auf. Betet um Lösungen, Gerechtigkeit und christl. </a:t>
            </a:r>
            <a:r>
              <a:rPr lang="de-DE" sz="2400" smtClean="0"/>
              <a:t>Zeugnis!</a:t>
            </a:r>
            <a:endParaRPr lang="de-DE" sz="2400" dirty="0"/>
          </a:p>
        </p:txBody>
      </p:sp>
    </p:spTree>
    <p:extLst>
      <p:ext uri="{BB962C8B-B14F-4D97-AF65-F5344CB8AC3E}">
        <p14:creationId xmlns:p14="http://schemas.microsoft.com/office/powerpoint/2010/main" val="874306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feld 15"/>
          <p:cNvSpPr txBox="1"/>
          <p:nvPr/>
        </p:nvSpPr>
        <p:spPr>
          <a:xfrm>
            <a:off x="3386667" y="4139310"/>
            <a:ext cx="7162936" cy="707886"/>
          </a:xfrm>
          <a:prstGeom prst="rect">
            <a:avLst/>
          </a:prstGeom>
          <a:noFill/>
        </p:spPr>
        <p:txBody>
          <a:bodyPr wrap="square" rtlCol="0">
            <a:spAutoFit/>
          </a:bodyPr>
          <a:lstStyle/>
          <a:p>
            <a:r>
              <a:rPr lang="de-DE" sz="4000" dirty="0" smtClean="0">
                <a:ln w="0"/>
                <a:effectLst>
                  <a:outerShdw blurRad="38100" dist="19050" dir="2700000" algn="tl" rotWithShape="0">
                    <a:schemeClr val="dk1">
                      <a:alpha val="40000"/>
                    </a:schemeClr>
                  </a:outerShdw>
                </a:effectLst>
              </a:rPr>
              <a:t>[Arabisch „</a:t>
            </a:r>
            <a:r>
              <a:rPr lang="de-DE" sz="4000" dirty="0" err="1" smtClean="0">
                <a:ln w="0"/>
                <a:effectLst>
                  <a:outerShdw blurRad="38100" dist="19050" dir="2700000" algn="tl" rotWithShape="0">
                    <a:schemeClr val="dk1">
                      <a:alpha val="40000"/>
                    </a:schemeClr>
                  </a:outerShdw>
                </a:effectLst>
              </a:rPr>
              <a:t>shukran</a:t>
            </a:r>
            <a:r>
              <a:rPr lang="de-DE" sz="4000" dirty="0" smtClean="0">
                <a:ln w="0"/>
                <a:effectLst>
                  <a:outerShdw blurRad="38100" dist="19050" dir="2700000" algn="tl" rotWithShape="0">
                    <a:schemeClr val="dk1">
                      <a:alpha val="40000"/>
                    </a:schemeClr>
                  </a:outerShdw>
                </a:effectLst>
              </a:rPr>
              <a:t>“: </a:t>
            </a:r>
            <a:r>
              <a:rPr lang="de-DE" sz="4000" dirty="0" smtClean="0">
                <a:ln w="0"/>
                <a:effectLst>
                  <a:outerShdw blurRad="38100" dist="19050" dir="2700000" algn="tl" rotWithShape="0">
                    <a:schemeClr val="dk1">
                      <a:alpha val="40000"/>
                    </a:schemeClr>
                  </a:outerShdw>
                </a:effectLst>
              </a:rPr>
              <a:t>Danke!]</a:t>
            </a:r>
            <a:endParaRPr lang="de-DE" sz="4000" dirty="0">
              <a:ln w="0"/>
              <a:effectLst>
                <a:outerShdw blurRad="38100" dist="19050" dir="2700000" algn="tl" rotWithShape="0">
                  <a:schemeClr val="dk1">
                    <a:alpha val="40000"/>
                  </a:schemeClr>
                </a:outerShdw>
              </a:effectLst>
            </a:endParaRPr>
          </a:p>
        </p:txBody>
      </p:sp>
      <p:pic>
        <p:nvPicPr>
          <p:cNvPr id="25" name="Grafik 24"/>
          <p:cNvPicPr>
            <a:picLocks noChangeAspect="1"/>
          </p:cNvPicPr>
          <p:nvPr/>
        </p:nvPicPr>
        <p:blipFill rotWithShape="1">
          <a:blip r:embed="rId3">
            <a:extLst>
              <a:ext uri="{28A0092B-C50C-407E-A947-70E740481C1C}">
                <a14:useLocalDpi xmlns:a14="http://schemas.microsoft.com/office/drawing/2010/main" val="0"/>
              </a:ext>
            </a:extLst>
          </a:blip>
          <a:srcRect b="25954"/>
          <a:stretch/>
        </p:blipFill>
        <p:spPr>
          <a:xfrm>
            <a:off x="380093" y="5784237"/>
            <a:ext cx="1877332" cy="587988"/>
          </a:xfrm>
          <a:prstGeom prst="rect">
            <a:avLst/>
          </a:prstGeom>
        </p:spPr>
      </p:pic>
      <p:sp>
        <p:nvSpPr>
          <p:cNvPr id="9" name="Textfeld 8"/>
          <p:cNvSpPr txBox="1"/>
          <p:nvPr/>
        </p:nvSpPr>
        <p:spPr>
          <a:xfrm>
            <a:off x="5634941" y="3141873"/>
            <a:ext cx="5522694" cy="1446550"/>
          </a:xfrm>
          <a:prstGeom prst="rect">
            <a:avLst/>
          </a:prstGeom>
          <a:noFill/>
        </p:spPr>
        <p:txBody>
          <a:bodyPr wrap="square" rtlCol="0">
            <a:spAutoFit/>
          </a:bodyPr>
          <a:lstStyle/>
          <a:p>
            <a:r>
              <a:rPr lang="ar-AE" sz="8800" b="1" dirty="0" smtClean="0">
                <a:blipFill>
                  <a:blip r:embed="rId4"/>
                  <a:tile tx="0" ty="0" sx="100000" sy="100000" flip="none" algn="tl"/>
                </a:blipFill>
                <a:effectLst>
                  <a:outerShdw blurRad="38100" dist="38100" dir="2700000" algn="tl">
                    <a:srgbClr val="000000">
                      <a:alpha val="43137"/>
                    </a:srgbClr>
                  </a:outerShdw>
                </a:effectLst>
                <a:latin typeface="Agency FB" panose="020B0503020202020204" pitchFamily="34" charset="0"/>
              </a:rPr>
              <a:t>شكرا</a:t>
            </a:r>
            <a:endParaRPr lang="de-DE" sz="8800" b="1" dirty="0">
              <a:ln w="0"/>
              <a:blipFill>
                <a:blip r:embed="rId4"/>
                <a:tile tx="0" ty="0" sx="100000" sy="100000" flip="none" algn="tl"/>
              </a:blipFill>
              <a:effectLst>
                <a:outerShdw blurRad="38100" dist="38100" dir="2700000" algn="tl">
                  <a:srgbClr val="000000">
                    <a:alpha val="43137"/>
                  </a:srgbClr>
                </a:outerShdw>
              </a:effectLst>
              <a:latin typeface="Agency FB" panose="020B0503020202020204" pitchFamily="34" charset="0"/>
            </a:endParaRP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7105" y="2502356"/>
            <a:ext cx="91545" cy="91545"/>
          </a:xfrm>
          <a:prstGeom prst="rect">
            <a:avLst/>
          </a:prstGeom>
          <a:effectLst>
            <a:glow rad="127000">
              <a:srgbClr val="FFFF00">
                <a:alpha val="80000"/>
              </a:srgbClr>
            </a:glow>
          </a:effectLst>
        </p:spPr>
      </p:pic>
      <p:pic>
        <p:nvPicPr>
          <p:cNvPr id="13" name="Grafik 12"/>
          <p:cNvPicPr>
            <a:picLocks noChangeAspect="1"/>
          </p:cNvPicPr>
          <p:nvPr/>
        </p:nvPicPr>
        <p:blipFill>
          <a:blip r:embed="rId6" cstate="print">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355601" y="4945928"/>
            <a:ext cx="1523309" cy="773372"/>
          </a:xfrm>
          <a:prstGeom prst="rect">
            <a:avLst/>
          </a:prstGeom>
          <a:effectLst>
            <a:softEdge rad="31750"/>
          </a:effectLst>
        </p:spPr>
      </p:pic>
    </p:spTree>
    <p:extLst>
      <p:ext uri="{BB962C8B-B14F-4D97-AF65-F5344CB8AC3E}">
        <p14:creationId xmlns:p14="http://schemas.microsoft.com/office/powerpoint/2010/main" val="246927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feld 4"/>
          <p:cNvSpPr txBox="1"/>
          <p:nvPr/>
        </p:nvSpPr>
        <p:spPr>
          <a:xfrm>
            <a:off x="5078912" y="5222123"/>
            <a:ext cx="6734147" cy="954107"/>
          </a:xfrm>
          <a:prstGeom prst="rect">
            <a:avLst/>
          </a:prstGeom>
          <a:noFill/>
        </p:spPr>
        <p:txBody>
          <a:bodyPr wrap="square" rtlCol="0">
            <a:spAutoFit/>
          </a:bodyPr>
          <a:lstStyle/>
          <a:p>
            <a:r>
              <a:rPr lang="de-DE" sz="1400" dirty="0" smtClean="0"/>
              <a:t>All </a:t>
            </a:r>
            <a:r>
              <a:rPr lang="de-DE" sz="1400" dirty="0" err="1" smtClean="0"/>
              <a:t>Rights</a:t>
            </a:r>
            <a:r>
              <a:rPr lang="de-DE" sz="1400" dirty="0" smtClean="0"/>
              <a:t> </a:t>
            </a:r>
            <a:r>
              <a:rPr lang="de-DE" sz="1400" dirty="0" err="1" smtClean="0"/>
              <a:t>Reserved</a:t>
            </a:r>
            <a:r>
              <a:rPr lang="de-DE" sz="1400" dirty="0" smtClean="0"/>
              <a:t> </a:t>
            </a:r>
            <a:r>
              <a:rPr lang="de-DE" sz="1400" dirty="0" err="1" smtClean="0"/>
              <a:t>by</a:t>
            </a:r>
            <a:r>
              <a:rPr lang="de-DE" sz="1400" dirty="0" smtClean="0"/>
              <a:t> </a:t>
            </a:r>
            <a:r>
              <a:rPr lang="de-DE" sz="1400" dirty="0" err="1" smtClean="0"/>
              <a:t>their</a:t>
            </a:r>
            <a:r>
              <a:rPr lang="de-DE" sz="1400" dirty="0" smtClean="0"/>
              <a:t> </a:t>
            </a:r>
            <a:r>
              <a:rPr lang="de-DE" sz="1400" dirty="0" err="1" smtClean="0"/>
              <a:t>respective</a:t>
            </a:r>
            <a:r>
              <a:rPr lang="de-DE" sz="1400" dirty="0" smtClean="0"/>
              <a:t> </a:t>
            </a:r>
            <a:r>
              <a:rPr lang="de-DE" sz="1400" dirty="0" err="1" smtClean="0"/>
              <a:t>owners</a:t>
            </a:r>
            <a:endParaRPr lang="de-DE" sz="1400" dirty="0" smtClean="0"/>
          </a:p>
          <a:p>
            <a:r>
              <a:rPr lang="de-DE" sz="1400" dirty="0" smtClean="0"/>
              <a:t>Information </a:t>
            </a:r>
            <a:r>
              <a:rPr lang="de-DE" sz="1400" dirty="0" err="1" smtClean="0"/>
              <a:t>and</a:t>
            </a:r>
            <a:r>
              <a:rPr lang="de-DE" sz="1400" dirty="0" smtClean="0"/>
              <a:t> Country </a:t>
            </a:r>
            <a:r>
              <a:rPr lang="de-DE" sz="1400" dirty="0" err="1" smtClean="0"/>
              <a:t>Map</a:t>
            </a:r>
            <a:r>
              <a:rPr lang="de-DE" sz="1400" dirty="0" smtClean="0"/>
              <a:t>: </a:t>
            </a:r>
            <a:r>
              <a:rPr lang="de-DE" sz="1400" baseline="30000" dirty="0"/>
              <a:t>©</a:t>
            </a:r>
            <a:r>
              <a:rPr lang="de-DE" sz="1400" dirty="0"/>
              <a:t> 2016 Operation World (www.operationworld.org</a:t>
            </a:r>
            <a:r>
              <a:rPr lang="de-DE" sz="1400" dirty="0" smtClean="0"/>
              <a:t>) Country </a:t>
            </a:r>
            <a:r>
              <a:rPr lang="de-DE" sz="1400" dirty="0" err="1" smtClean="0"/>
              <a:t>Flag</a:t>
            </a:r>
            <a:r>
              <a:rPr lang="de-DE" sz="1400" dirty="0" smtClean="0"/>
              <a:t>: </a:t>
            </a:r>
            <a:r>
              <a:rPr lang="de-DE" sz="1400" baseline="30000" dirty="0" smtClean="0"/>
              <a:t>©</a:t>
            </a:r>
            <a:r>
              <a:rPr lang="de-DE" sz="1400" dirty="0"/>
              <a:t> </a:t>
            </a:r>
            <a:r>
              <a:rPr lang="de-DE" sz="1400" dirty="0" smtClean="0"/>
              <a:t>2016 Nicolas Raymond (www.freestock.ca)</a:t>
            </a:r>
          </a:p>
          <a:p>
            <a:r>
              <a:rPr lang="de-DE" sz="1400" dirty="0" smtClean="0"/>
              <a:t>Country Icon: </a:t>
            </a:r>
            <a:r>
              <a:rPr lang="de-DE" sz="1400" dirty="0" err="1" smtClean="0"/>
              <a:t>designed</a:t>
            </a:r>
            <a:r>
              <a:rPr lang="de-DE" sz="1400" dirty="0" smtClean="0"/>
              <a:t> </a:t>
            </a:r>
            <a:r>
              <a:rPr lang="de-DE" sz="1400" dirty="0" err="1" smtClean="0"/>
              <a:t>by</a:t>
            </a:r>
            <a:r>
              <a:rPr lang="de-DE" sz="1400" dirty="0" smtClean="0"/>
              <a:t> </a:t>
            </a:r>
            <a:r>
              <a:rPr lang="de-DE" sz="1400" dirty="0" err="1" smtClean="0"/>
              <a:t>Freepik</a:t>
            </a:r>
            <a:r>
              <a:rPr lang="de-DE" sz="1400" dirty="0" smtClean="0"/>
              <a:t> (www.freepik.com)</a:t>
            </a:r>
          </a:p>
        </p:txBody>
      </p:sp>
    </p:spTree>
    <p:extLst>
      <p:ext uri="{BB962C8B-B14F-4D97-AF65-F5344CB8AC3E}">
        <p14:creationId xmlns:p14="http://schemas.microsoft.com/office/powerpoint/2010/main" val="4170850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107</Words>
  <Application>Microsoft Office PowerPoint</Application>
  <PresentationFormat>Breitbild</PresentationFormat>
  <Paragraphs>19</Paragraphs>
  <Slides>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Agency FB</vt:lpstr>
      <vt:lpstr>Arial</vt:lpstr>
      <vt:lpstr>Calibri</vt:lpstr>
      <vt:lpstr>Calibri Light</vt:lpstr>
      <vt:lpstr>Wingdings</vt:lpstr>
      <vt:lpstr>Office Theme</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Neumann</dc:creator>
  <cp:lastModifiedBy>Christian Neumann</cp:lastModifiedBy>
  <cp:revision>100</cp:revision>
  <dcterms:created xsi:type="dcterms:W3CDTF">2016-02-22T17:16:01Z</dcterms:created>
  <dcterms:modified xsi:type="dcterms:W3CDTF">2016-11-22T09:55:22Z</dcterms:modified>
</cp:coreProperties>
</file>