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7777"/>
    <a:srgbClr val="4D4D4D"/>
    <a:srgbClr val="111111"/>
    <a:srgbClr val="2929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4758" autoAdjust="0"/>
    <p:restoredTop sz="94660"/>
  </p:normalViewPr>
  <p:slideViewPr>
    <p:cSldViewPr snapToGrid="0">
      <p:cViewPr varScale="1">
        <p:scale>
          <a:sx n="44" d="100"/>
          <a:sy n="44" d="100"/>
        </p:scale>
        <p:origin x="54" y="15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985-8221-45F2-846A-F078400A1FC8}" type="datetimeFigureOut">
              <a:rPr lang="de-DE" smtClean="0"/>
              <a:t>21.11.2016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7924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985-8221-45F2-846A-F078400A1FC8}" type="datetimeFigureOut">
              <a:rPr lang="de-DE" smtClean="0"/>
              <a:t>21.11.2016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4782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985-8221-45F2-846A-F078400A1FC8}" type="datetimeFigureOut">
              <a:rPr lang="de-DE" smtClean="0"/>
              <a:t>21.11.2016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6395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985-8221-45F2-846A-F078400A1FC8}" type="datetimeFigureOut">
              <a:rPr lang="de-DE" smtClean="0"/>
              <a:t>21.11.2016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9879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985-8221-45F2-846A-F078400A1FC8}" type="datetimeFigureOut">
              <a:rPr lang="de-DE" smtClean="0"/>
              <a:t>21.11.2016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6681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985-8221-45F2-846A-F078400A1FC8}" type="datetimeFigureOut">
              <a:rPr lang="de-DE" smtClean="0"/>
              <a:t>21.11.2016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0289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985-8221-45F2-846A-F078400A1FC8}" type="datetimeFigureOut">
              <a:rPr lang="de-DE" smtClean="0"/>
              <a:t>21.11.2016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4593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985-8221-45F2-846A-F078400A1FC8}" type="datetimeFigureOut">
              <a:rPr lang="de-DE" smtClean="0"/>
              <a:t>21.11.2016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0154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985-8221-45F2-846A-F078400A1FC8}" type="datetimeFigureOut">
              <a:rPr lang="de-DE" smtClean="0"/>
              <a:t>21.11.2016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2577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985-8221-45F2-846A-F078400A1FC8}" type="datetimeFigureOut">
              <a:rPr lang="de-DE" smtClean="0"/>
              <a:t>21.11.2016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2866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985-8221-45F2-846A-F078400A1FC8}" type="datetimeFigureOut">
              <a:rPr lang="de-DE" smtClean="0"/>
              <a:t>21.11.2016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60417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FAB985-8221-45F2-846A-F078400A1FC8}" type="datetimeFigureOut">
              <a:rPr lang="de-DE" smtClean="0"/>
              <a:t>21.11.2016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26508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extfeld 14"/>
          <p:cNvSpPr txBox="1"/>
          <p:nvPr/>
        </p:nvSpPr>
        <p:spPr>
          <a:xfrm>
            <a:off x="1276350" y="1636712"/>
            <a:ext cx="86296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200" b="1" dirty="0" smtClean="0">
                <a:ln w="0"/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Gebet für die Welt</a:t>
            </a:r>
            <a:endParaRPr lang="de-DE" sz="7200" b="1" dirty="0">
              <a:ln w="0"/>
              <a:blipFill>
                <a:blip r:embed="rId3"/>
                <a:tile tx="0" ty="0" sx="100000" sy="100000" flip="none" algn="tl"/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4328983" y="2483098"/>
            <a:ext cx="55770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Mongolei</a:t>
            </a:r>
            <a:endParaRPr lang="de-DE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54"/>
          <a:stretch/>
        </p:blipFill>
        <p:spPr>
          <a:xfrm>
            <a:off x="380093" y="5784237"/>
            <a:ext cx="1877332" cy="587988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9F9"/>
              </a:clrFrom>
              <a:clrTo>
                <a:srgbClr val="FFF9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486" y="4929000"/>
            <a:ext cx="1407985" cy="776475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6" name="Textfeld 5"/>
          <p:cNvSpPr txBox="1"/>
          <p:nvPr/>
        </p:nvSpPr>
        <p:spPr>
          <a:xfrm>
            <a:off x="3657600" y="5286862"/>
            <a:ext cx="8151845" cy="1223546"/>
          </a:xfrm>
          <a:prstGeom prst="roundRect">
            <a:avLst>
              <a:gd name="adj" fmla="val 4050"/>
            </a:avLst>
          </a:prstGeom>
          <a:solidFill>
            <a:srgbClr val="4D4D4D">
              <a:alpha val="60000"/>
            </a:srgbClr>
          </a:solidFill>
          <a:ln w="19050">
            <a:solidFill>
              <a:schemeClr val="accent4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DE" sz="2400" b="1" dirty="0" smtClean="0"/>
              <a:t>Bevölkerung</a:t>
            </a:r>
            <a:r>
              <a:rPr lang="de-DE" sz="2400" dirty="0" smtClean="0"/>
              <a:t>: </a:t>
            </a:r>
            <a:r>
              <a:rPr lang="de-DE" sz="2400" dirty="0" smtClean="0"/>
              <a:t>2,7 </a:t>
            </a:r>
            <a:r>
              <a:rPr lang="de-DE" sz="2400" dirty="0" smtClean="0"/>
              <a:t>Millionen Einwohner</a:t>
            </a:r>
          </a:p>
          <a:p>
            <a:r>
              <a:rPr lang="de-DE" sz="2400" b="1" dirty="0" smtClean="0"/>
              <a:t>Religion</a:t>
            </a:r>
            <a:r>
              <a:rPr lang="de-DE" sz="2400" dirty="0" smtClean="0"/>
              <a:t>: </a:t>
            </a:r>
            <a:r>
              <a:rPr lang="de-DE" sz="2400" dirty="0" smtClean="0"/>
              <a:t>Buddhismus: 35% | </a:t>
            </a:r>
            <a:r>
              <a:rPr lang="de-DE" sz="2400" b="1" dirty="0" smtClean="0"/>
              <a:t>Christen</a:t>
            </a:r>
            <a:r>
              <a:rPr lang="de-DE" sz="2400" dirty="0" smtClean="0"/>
              <a:t>: </a:t>
            </a:r>
            <a:r>
              <a:rPr lang="de-DE" sz="2400" dirty="0" smtClean="0"/>
              <a:t>1,7% (1,2% Evangelikale)</a:t>
            </a:r>
          </a:p>
          <a:p>
            <a:r>
              <a:rPr lang="de-DE" sz="2400" b="1" dirty="0" smtClean="0"/>
              <a:t>Volksgruppen</a:t>
            </a:r>
            <a:r>
              <a:rPr lang="de-DE" sz="2400" dirty="0" smtClean="0"/>
              <a:t>: 22 davon 86% unerreicht</a:t>
            </a:r>
            <a:endParaRPr lang="de-DE" sz="2400" dirty="0" smtClean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7725" y="1438275"/>
            <a:ext cx="1058406" cy="1058406"/>
          </a:xfrm>
          <a:prstGeom prst="rect">
            <a:avLst/>
          </a:prstGeom>
          <a:effectLst>
            <a:glow rad="127000">
              <a:srgbClr val="FFFF00">
                <a:alpha val="8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2065309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8915" y="-95838"/>
            <a:ext cx="3095323" cy="2190031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5" name="Textfeld 4"/>
          <p:cNvSpPr txBox="1"/>
          <p:nvPr/>
        </p:nvSpPr>
        <p:spPr>
          <a:xfrm>
            <a:off x="101724" y="99179"/>
            <a:ext cx="12254753" cy="6694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de-DE" sz="2400" dirty="0" smtClean="0"/>
              <a:t>Christlicher Glaube ist ein Novum in der </a:t>
            </a:r>
            <a:r>
              <a:rPr lang="de-DE" sz="2400" dirty="0" err="1" smtClean="0"/>
              <a:t>mongol</a:t>
            </a:r>
            <a:r>
              <a:rPr lang="de-DE" sz="2400" dirty="0" smtClean="0"/>
              <a:t>. Geschichte!</a:t>
            </a:r>
            <a:br>
              <a:rPr lang="de-DE" sz="2400" dirty="0" smtClean="0"/>
            </a:br>
            <a:r>
              <a:rPr lang="de-DE" sz="2400" dirty="0" smtClean="0"/>
              <a:t>1989 gab es 4 Gläubige, heute sind es 40.000. Die Gemeinde ist nicht</a:t>
            </a:r>
            <a:br>
              <a:rPr lang="de-DE" sz="2400" dirty="0" smtClean="0"/>
            </a:br>
            <a:r>
              <a:rPr lang="de-DE" sz="2400" dirty="0" smtClean="0"/>
              <a:t>einmal eine Generation alt und sendet bereits Missionare aus.</a:t>
            </a:r>
            <a:r>
              <a:rPr lang="de-DE" sz="2400" dirty="0" smtClean="0"/>
              <a:t> </a:t>
            </a:r>
            <a:endParaRPr lang="de-DE" sz="24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e-DE" sz="1100" dirty="0"/>
          </a:p>
          <a:p>
            <a:pPr marL="457200" lvl="0" indent="-457200">
              <a:buFont typeface="+mj-lt"/>
              <a:buAutoNum type="arabicPeriod"/>
            </a:pPr>
            <a:r>
              <a:rPr lang="de-DE" sz="2400" dirty="0" smtClean="0"/>
              <a:t>Die schwere </a:t>
            </a:r>
            <a:r>
              <a:rPr lang="de-DE" sz="2400" dirty="0" err="1" smtClean="0"/>
              <a:t>wirtschaftl</a:t>
            </a:r>
            <a:r>
              <a:rPr lang="de-DE" sz="2400" dirty="0" smtClean="0"/>
              <a:t>. Lage spaltet das Land. Nur wenige wurden</a:t>
            </a:r>
            <a:br>
              <a:rPr lang="de-DE" sz="2400" dirty="0" smtClean="0"/>
            </a:br>
            <a:r>
              <a:rPr lang="de-DE" sz="2400" dirty="0" smtClean="0"/>
              <a:t>auf neuen Märkten reich doch viele leben in tiefer Armut, was Krimi-</a:t>
            </a:r>
            <a:br>
              <a:rPr lang="de-DE" sz="2400" dirty="0" smtClean="0"/>
            </a:br>
            <a:r>
              <a:rPr lang="de-DE" sz="2400" dirty="0" err="1" smtClean="0"/>
              <a:t>nalität</a:t>
            </a:r>
            <a:r>
              <a:rPr lang="de-DE" sz="2400" dirty="0" smtClean="0"/>
              <a:t>, Alkoholsucht, Prostitution und Obdachlosigkeit hervorgerufen hat.</a:t>
            </a:r>
            <a:br>
              <a:rPr lang="de-DE" sz="2400" dirty="0" smtClean="0"/>
            </a:br>
            <a:r>
              <a:rPr lang="de-DE" sz="2400" dirty="0" smtClean="0"/>
              <a:t>Missionare dienen besonders dadurch, dass sie aus Liebe diesen Nöten begegnen.</a:t>
            </a:r>
            <a:endParaRPr lang="de-DE" sz="2400" dirty="0" smtClean="0"/>
          </a:p>
          <a:p>
            <a:pPr marL="457200" lvl="0" indent="-457200">
              <a:buFont typeface="+mj-lt"/>
              <a:buAutoNum type="arabicPeriod"/>
            </a:pPr>
            <a:endParaRPr lang="de-DE" sz="1100" dirty="0"/>
          </a:p>
          <a:p>
            <a:pPr marL="457200" lvl="0" indent="-457200">
              <a:buFont typeface="+mj-lt"/>
              <a:buAutoNum type="arabicPeriod"/>
            </a:pPr>
            <a:r>
              <a:rPr lang="de-DE" sz="2400" dirty="0" smtClean="0"/>
              <a:t>Traditionelle, buddhistische Formen wurden nach dem Kommunismus wieder populär. </a:t>
            </a:r>
            <a:br>
              <a:rPr lang="de-DE" sz="2400" dirty="0" smtClean="0"/>
            </a:br>
            <a:r>
              <a:rPr lang="de-DE" sz="2400" dirty="0" smtClean="0"/>
              <a:t>Aberglaube, okkulte Praktiken und </a:t>
            </a:r>
            <a:r>
              <a:rPr lang="de-DE" sz="2400" dirty="0" err="1" smtClean="0"/>
              <a:t>Schamismus</a:t>
            </a:r>
            <a:r>
              <a:rPr lang="de-DE" sz="2400" dirty="0" smtClean="0"/>
              <a:t> halten viele Menschen gefangen u. abhängig</a:t>
            </a:r>
            <a:endParaRPr lang="de-DE" sz="2400" dirty="0" smtClean="0"/>
          </a:p>
          <a:p>
            <a:pPr marL="457200" lvl="0" indent="-457200">
              <a:buFont typeface="+mj-lt"/>
              <a:buAutoNum type="arabicPeriod"/>
            </a:pPr>
            <a:endParaRPr lang="de-DE" sz="1100" dirty="0"/>
          </a:p>
          <a:p>
            <a:pPr marL="457200" lvl="0" indent="-457200">
              <a:buFont typeface="+mj-lt"/>
              <a:buAutoNum type="arabicPeriod"/>
            </a:pPr>
            <a:r>
              <a:rPr lang="de-DE" sz="2400" dirty="0" smtClean="0"/>
              <a:t>Die meiste missionarische Arbeit findet in der Hauptstadt </a:t>
            </a:r>
            <a:r>
              <a:rPr lang="de-DE" sz="2400" dirty="0" err="1" smtClean="0"/>
              <a:t>Ulaanbatar</a:t>
            </a:r>
            <a:r>
              <a:rPr lang="de-DE" sz="2400" dirty="0" smtClean="0"/>
              <a:t> statt. Gemeinden im Inland fehlt es essenziell an Unterstützung und Training – die größte Not der Kirche!</a:t>
            </a:r>
            <a:br>
              <a:rPr lang="de-DE" sz="2400" dirty="0" smtClean="0"/>
            </a:br>
            <a:r>
              <a:rPr lang="de-DE" sz="2400" dirty="0" smtClean="0"/>
              <a:t>Auch Evangelisierung und humanitäre Arbeit ist im Inland sehr vakant.</a:t>
            </a:r>
            <a:r>
              <a:rPr lang="de-DE" sz="1200" dirty="0" smtClean="0"/>
              <a:t/>
            </a:r>
            <a:br>
              <a:rPr lang="de-DE" sz="1200" dirty="0" smtClean="0"/>
            </a:br>
            <a:endParaRPr lang="de-DE" sz="1200" dirty="0" smtClean="0"/>
          </a:p>
          <a:p>
            <a:pPr marL="457200" lvl="0" indent="-457200">
              <a:buFont typeface="+mj-lt"/>
              <a:buAutoNum type="arabicPeriod"/>
            </a:pPr>
            <a:r>
              <a:rPr lang="de-DE" sz="2400" dirty="0"/>
              <a:t>Betet für die Unerreichten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sz="2400" dirty="0" smtClean="0"/>
              <a:t>Nomaden: Sie finden es schwer ihren Lebensstil aufrecht zu erhalten und Missionare sind herausgefordert sich ihrem Lebensstil anzupassen.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sz="2400" dirty="0" smtClean="0"/>
              <a:t>Die Mehrheit der </a:t>
            </a:r>
            <a:r>
              <a:rPr lang="de-DE" sz="2400" dirty="0" err="1" smtClean="0"/>
              <a:t>musl</a:t>
            </a:r>
            <a:r>
              <a:rPr lang="de-DE" sz="2400" dirty="0" smtClean="0"/>
              <a:t>. Kasachen werden weiter islamisiert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874306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Textfeld 15"/>
          <p:cNvSpPr txBox="1"/>
          <p:nvPr/>
        </p:nvSpPr>
        <p:spPr>
          <a:xfrm>
            <a:off x="2729488" y="3357630"/>
            <a:ext cx="7582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[Mongolisch „</a:t>
            </a:r>
            <a:r>
              <a:rPr lang="de-DE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Bayarlalaa</a:t>
            </a:r>
            <a:r>
              <a:rPr lang="de-DE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“: </a:t>
            </a:r>
            <a:r>
              <a:rPr lang="de-DE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Danke!]</a:t>
            </a:r>
            <a:endParaRPr lang="de-DE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5" name="Grafik 2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54"/>
          <a:stretch/>
        </p:blipFill>
        <p:spPr>
          <a:xfrm>
            <a:off x="380093" y="5784237"/>
            <a:ext cx="1877332" cy="587988"/>
          </a:xfrm>
          <a:prstGeom prst="rect">
            <a:avLst/>
          </a:prstGeom>
        </p:spPr>
      </p:pic>
      <p:sp>
        <p:nvSpPr>
          <p:cNvPr id="14" name="Textfeld 13"/>
          <p:cNvSpPr txBox="1"/>
          <p:nvPr/>
        </p:nvSpPr>
        <p:spPr>
          <a:xfrm>
            <a:off x="3505200" y="2329925"/>
            <a:ext cx="79110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Cyrl-AZ" sz="8800" b="1" dirty="0" smtClean="0">
                <a:ln w="0"/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Баярлалаа</a:t>
            </a:r>
            <a:r>
              <a:rPr lang="de-DE" sz="8800" b="1" dirty="0" smtClean="0">
                <a:ln w="0"/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!</a:t>
            </a:r>
            <a:endParaRPr lang="de-DE" sz="8800" b="1" dirty="0">
              <a:ln w="0"/>
              <a:blipFill>
                <a:blip r:embed="rId4"/>
                <a:tile tx="0" ty="0" sx="100000" sy="100000" flip="none" algn="tl"/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9F9"/>
              </a:clrFrom>
              <a:clrTo>
                <a:srgbClr val="FFF9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486" y="4929000"/>
            <a:ext cx="1407985" cy="776475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7725" y="1438275"/>
            <a:ext cx="1058406" cy="1058406"/>
          </a:xfrm>
          <a:prstGeom prst="rect">
            <a:avLst/>
          </a:prstGeom>
          <a:effectLst>
            <a:glow rad="127000">
              <a:srgbClr val="FFFF00">
                <a:alpha val="8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246927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5078912" y="5222123"/>
            <a:ext cx="67341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All </a:t>
            </a:r>
            <a:r>
              <a:rPr lang="de-DE" sz="1400" dirty="0" err="1" smtClean="0"/>
              <a:t>Rights</a:t>
            </a:r>
            <a:r>
              <a:rPr lang="de-DE" sz="1400" dirty="0" smtClean="0"/>
              <a:t> </a:t>
            </a:r>
            <a:r>
              <a:rPr lang="de-DE" sz="1400" dirty="0" err="1" smtClean="0"/>
              <a:t>Reserved</a:t>
            </a:r>
            <a:r>
              <a:rPr lang="de-DE" sz="1400" dirty="0" smtClean="0"/>
              <a:t> </a:t>
            </a:r>
            <a:r>
              <a:rPr lang="de-DE" sz="1400" dirty="0" err="1" smtClean="0"/>
              <a:t>by</a:t>
            </a:r>
            <a:r>
              <a:rPr lang="de-DE" sz="1400" dirty="0" smtClean="0"/>
              <a:t> </a:t>
            </a:r>
            <a:r>
              <a:rPr lang="de-DE" sz="1400" dirty="0" err="1" smtClean="0"/>
              <a:t>their</a:t>
            </a:r>
            <a:r>
              <a:rPr lang="de-DE" sz="1400" dirty="0" smtClean="0"/>
              <a:t> </a:t>
            </a:r>
            <a:r>
              <a:rPr lang="de-DE" sz="1400" dirty="0" err="1" smtClean="0"/>
              <a:t>respective</a:t>
            </a:r>
            <a:r>
              <a:rPr lang="de-DE" sz="1400" dirty="0" smtClean="0"/>
              <a:t> </a:t>
            </a:r>
            <a:r>
              <a:rPr lang="de-DE" sz="1400" dirty="0" err="1" smtClean="0"/>
              <a:t>owners</a:t>
            </a:r>
            <a:endParaRPr lang="de-DE" sz="1400" dirty="0" smtClean="0"/>
          </a:p>
          <a:p>
            <a:r>
              <a:rPr lang="de-DE" sz="1400" dirty="0" smtClean="0"/>
              <a:t>Information </a:t>
            </a:r>
            <a:r>
              <a:rPr lang="de-DE" sz="1400" dirty="0" err="1" smtClean="0"/>
              <a:t>and</a:t>
            </a:r>
            <a:r>
              <a:rPr lang="de-DE" sz="1400" dirty="0" smtClean="0"/>
              <a:t> Country </a:t>
            </a:r>
            <a:r>
              <a:rPr lang="de-DE" sz="1400" dirty="0" err="1" smtClean="0"/>
              <a:t>Map</a:t>
            </a:r>
            <a:r>
              <a:rPr lang="de-DE" sz="1400" dirty="0" smtClean="0"/>
              <a:t>: </a:t>
            </a:r>
            <a:r>
              <a:rPr lang="de-DE" sz="1400" baseline="30000" dirty="0"/>
              <a:t>©</a:t>
            </a:r>
            <a:r>
              <a:rPr lang="de-DE" sz="1400" dirty="0"/>
              <a:t> 2016 Operation World (www.operationworld.org</a:t>
            </a:r>
            <a:r>
              <a:rPr lang="de-DE" sz="1400" dirty="0" smtClean="0"/>
              <a:t>) Country </a:t>
            </a:r>
            <a:r>
              <a:rPr lang="de-DE" sz="1400" dirty="0" err="1" smtClean="0"/>
              <a:t>Flag</a:t>
            </a:r>
            <a:r>
              <a:rPr lang="de-DE" sz="1400" dirty="0" smtClean="0"/>
              <a:t>: </a:t>
            </a:r>
            <a:r>
              <a:rPr lang="de-DE" sz="1400" baseline="30000" dirty="0" smtClean="0"/>
              <a:t>©</a:t>
            </a:r>
            <a:r>
              <a:rPr lang="de-DE" sz="1400" dirty="0"/>
              <a:t> </a:t>
            </a:r>
            <a:r>
              <a:rPr lang="de-DE" sz="1400" dirty="0" smtClean="0"/>
              <a:t>2016 Nicolas Raymond (www.freestock.ca)</a:t>
            </a:r>
          </a:p>
          <a:p>
            <a:r>
              <a:rPr lang="de-DE" sz="1400" dirty="0" smtClean="0"/>
              <a:t>Country Icon: </a:t>
            </a:r>
            <a:r>
              <a:rPr lang="de-DE" sz="1400" dirty="0" err="1" smtClean="0"/>
              <a:t>designed</a:t>
            </a:r>
            <a:r>
              <a:rPr lang="de-DE" sz="1400" dirty="0" smtClean="0"/>
              <a:t> </a:t>
            </a:r>
            <a:r>
              <a:rPr lang="de-DE" sz="1400" dirty="0" err="1" smtClean="0"/>
              <a:t>by</a:t>
            </a:r>
            <a:r>
              <a:rPr lang="de-DE" sz="1400" dirty="0" smtClean="0"/>
              <a:t> </a:t>
            </a:r>
            <a:r>
              <a:rPr lang="de-DE" sz="1400" dirty="0" err="1" smtClean="0"/>
              <a:t>Freepik</a:t>
            </a:r>
            <a:r>
              <a:rPr lang="de-DE" sz="1400" dirty="0" smtClean="0"/>
              <a:t> (www.freepik.com)</a:t>
            </a:r>
          </a:p>
        </p:txBody>
      </p:sp>
    </p:spTree>
    <p:extLst>
      <p:ext uri="{BB962C8B-B14F-4D97-AF65-F5344CB8AC3E}">
        <p14:creationId xmlns:p14="http://schemas.microsoft.com/office/powerpoint/2010/main" val="2151604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91</Words>
  <Application>Microsoft Office PowerPoint</Application>
  <PresentationFormat>Breitbild</PresentationFormat>
  <Paragraphs>20</Paragraphs>
  <Slides>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9" baseType="lpstr">
      <vt:lpstr>Agency FB</vt:lpstr>
      <vt:lpstr>Arial</vt:lpstr>
      <vt:lpstr>Calibri</vt:lpstr>
      <vt:lpstr>Calibri Light</vt:lpstr>
      <vt:lpstr>Office Theme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Neumann</dc:creator>
  <cp:lastModifiedBy>Christian Neumann</cp:lastModifiedBy>
  <cp:revision>85</cp:revision>
  <dcterms:created xsi:type="dcterms:W3CDTF">2016-02-22T17:16:01Z</dcterms:created>
  <dcterms:modified xsi:type="dcterms:W3CDTF">2016-11-21T10:23:00Z</dcterms:modified>
</cp:coreProperties>
</file>