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4D4D4D"/>
    <a:srgbClr val="111111"/>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92" autoAdjust="0"/>
    <p:restoredTop sz="94660"/>
  </p:normalViewPr>
  <p:slideViewPr>
    <p:cSldViewPr snapToGrid="0">
      <p:cViewPr varScale="1">
        <p:scale>
          <a:sx n="36" d="100"/>
          <a:sy n="36" d="100"/>
        </p:scale>
        <p:origin x="60" y="16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D1FAB985-8221-45F2-846A-F078400A1FC8}" type="datetimeFigureOut">
              <a:rPr lang="de-DE" smtClean="0"/>
              <a:t>07.12.2016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264792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D1FAB985-8221-45F2-846A-F078400A1FC8}" type="datetimeFigureOut">
              <a:rPr lang="de-DE" smtClean="0"/>
              <a:t>07.12.2016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634782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D1FAB985-8221-45F2-846A-F078400A1FC8}" type="datetimeFigureOut">
              <a:rPr lang="de-DE" smtClean="0"/>
              <a:t>07.12.2016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57639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D1FAB985-8221-45F2-846A-F078400A1FC8}" type="datetimeFigureOut">
              <a:rPr lang="de-DE" smtClean="0"/>
              <a:t>07.12.2016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1499879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D1FAB985-8221-45F2-846A-F078400A1FC8}" type="datetimeFigureOut">
              <a:rPr lang="de-DE" smtClean="0"/>
              <a:t>07.12.2016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102668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D1FAB985-8221-45F2-846A-F078400A1FC8}" type="datetimeFigureOut">
              <a:rPr lang="de-DE" smtClean="0"/>
              <a:t>07.12.2016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2830289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D1FAB985-8221-45F2-846A-F078400A1FC8}" type="datetimeFigureOut">
              <a:rPr lang="de-DE" smtClean="0"/>
              <a:t>07.12.2016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4264593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D1FAB985-8221-45F2-846A-F078400A1FC8}" type="datetimeFigureOut">
              <a:rPr lang="de-DE" smtClean="0"/>
              <a:t>07.12.2016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108015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AB985-8221-45F2-846A-F078400A1FC8}" type="datetimeFigureOut">
              <a:rPr lang="de-DE" smtClean="0"/>
              <a:t>07.12.2016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2742577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D1FAB985-8221-45F2-846A-F078400A1FC8}" type="datetimeFigureOut">
              <a:rPr lang="de-DE" smtClean="0"/>
              <a:t>07.12.2016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652866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D1FAB985-8221-45F2-846A-F078400A1FC8}" type="datetimeFigureOut">
              <a:rPr lang="de-DE" smtClean="0"/>
              <a:t>07.12.2016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3560417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AB985-8221-45F2-846A-F078400A1FC8}" type="datetimeFigureOut">
              <a:rPr lang="de-DE" smtClean="0"/>
              <a:t>07.12.2016</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107CD-DF23-4A57-8CF6-A277F307F9B7}" type="slidenum">
              <a:rPr lang="de-DE" smtClean="0"/>
              <a:t>‹Nr.›</a:t>
            </a:fld>
            <a:endParaRPr lang="de-DE"/>
          </a:p>
        </p:txBody>
      </p:sp>
    </p:spTree>
    <p:extLst>
      <p:ext uri="{BB962C8B-B14F-4D97-AF65-F5344CB8AC3E}">
        <p14:creationId xmlns:p14="http://schemas.microsoft.com/office/powerpoint/2010/main" val="42526508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feld 5"/>
          <p:cNvSpPr txBox="1"/>
          <p:nvPr/>
        </p:nvSpPr>
        <p:spPr>
          <a:xfrm>
            <a:off x="4588335" y="5216301"/>
            <a:ext cx="7135586" cy="1223546"/>
          </a:xfrm>
          <a:prstGeom prst="roundRect">
            <a:avLst>
              <a:gd name="adj" fmla="val 4050"/>
            </a:avLst>
          </a:prstGeom>
          <a:solidFill>
            <a:srgbClr val="4D4D4D">
              <a:alpha val="60000"/>
            </a:srgbClr>
          </a:solidFill>
          <a:ln w="19050">
            <a:solidFill>
              <a:schemeClr val="accent4">
                <a:lumMod val="40000"/>
                <a:lumOff val="60000"/>
              </a:schemeClr>
            </a:solidFill>
          </a:ln>
        </p:spPr>
        <p:txBody>
          <a:bodyPr wrap="square" rtlCol="0">
            <a:spAutoFit/>
          </a:bodyPr>
          <a:lstStyle/>
          <a:p>
            <a:r>
              <a:rPr lang="de-DE" sz="2400" b="1" dirty="0" smtClean="0"/>
              <a:t>Bevölkerung</a:t>
            </a:r>
            <a:r>
              <a:rPr lang="de-DE" sz="2400" dirty="0" smtClean="0"/>
              <a:t>: 5,2 Millionen Einwohner</a:t>
            </a:r>
          </a:p>
          <a:p>
            <a:r>
              <a:rPr lang="de-DE" sz="2400" b="1" dirty="0" smtClean="0"/>
              <a:t>Religion</a:t>
            </a:r>
            <a:r>
              <a:rPr lang="de-DE" sz="2400" dirty="0" smtClean="0"/>
              <a:t>: Islam: 50% | </a:t>
            </a:r>
            <a:r>
              <a:rPr lang="de-DE" sz="2400" b="1" dirty="0" smtClean="0"/>
              <a:t>Christen</a:t>
            </a:r>
            <a:r>
              <a:rPr lang="de-DE" sz="2400" dirty="0" smtClean="0"/>
              <a:t>: 47% (2% Evangelikale)</a:t>
            </a:r>
          </a:p>
          <a:p>
            <a:r>
              <a:rPr lang="de-DE" sz="2400" b="1" dirty="0" smtClean="0"/>
              <a:t>Volksgruppen</a:t>
            </a:r>
            <a:r>
              <a:rPr lang="de-DE" sz="2400" dirty="0" smtClean="0"/>
              <a:t>: 19 davon 47% unerreicht</a:t>
            </a:r>
            <a:endParaRPr lang="de-DE" sz="2400" i="1" dirty="0" smtClean="0"/>
          </a:p>
        </p:txBody>
      </p:sp>
      <p:sp>
        <p:nvSpPr>
          <p:cNvPr id="15" name="Textfeld 14"/>
          <p:cNvSpPr txBox="1"/>
          <p:nvPr/>
        </p:nvSpPr>
        <p:spPr>
          <a:xfrm>
            <a:off x="2031093" y="1956846"/>
            <a:ext cx="8629650" cy="1200329"/>
          </a:xfrm>
          <a:prstGeom prst="rect">
            <a:avLst/>
          </a:prstGeom>
          <a:noFill/>
        </p:spPr>
        <p:txBody>
          <a:bodyPr wrap="square" rtlCol="0">
            <a:spAutoFit/>
          </a:bodyPr>
          <a:lstStyle/>
          <a:p>
            <a:r>
              <a:rPr lang="de-DE" sz="7200" b="1" dirty="0" smtClean="0">
                <a:ln w="0"/>
                <a:blipFill>
                  <a:blip r:embed="rId3"/>
                  <a:tile tx="0" ty="0" sx="100000" sy="100000" flip="none" algn="tl"/>
                </a:blipFill>
                <a:effectLst>
                  <a:outerShdw blurRad="38100" dist="38100" dir="2700000" algn="tl">
                    <a:srgbClr val="000000">
                      <a:alpha val="43137"/>
                    </a:srgbClr>
                  </a:outerShdw>
                </a:effectLst>
                <a:latin typeface="Agency FB" panose="020B0503020202020204" pitchFamily="34" charset="0"/>
              </a:rPr>
              <a:t>Gebet für die Welt</a:t>
            </a:r>
            <a:endParaRPr lang="de-DE" sz="7200" b="1" dirty="0">
              <a:ln w="0"/>
              <a:blipFill>
                <a:blip r:embed="rId3"/>
                <a:tile tx="0" ty="0" sx="100000" sy="100000" flip="none" algn="tl"/>
              </a:blipFill>
              <a:effectLst>
                <a:outerShdw blurRad="38100" dist="38100" dir="2700000" algn="tl">
                  <a:srgbClr val="000000">
                    <a:alpha val="43137"/>
                  </a:srgbClr>
                </a:outerShdw>
              </a:effectLst>
              <a:latin typeface="Agency FB" panose="020B0503020202020204" pitchFamily="34" charset="0"/>
            </a:endParaRPr>
          </a:p>
        </p:txBody>
      </p:sp>
      <p:sp>
        <p:nvSpPr>
          <p:cNvPr id="16" name="Textfeld 15"/>
          <p:cNvSpPr txBox="1"/>
          <p:nvPr/>
        </p:nvSpPr>
        <p:spPr>
          <a:xfrm>
            <a:off x="3429097" y="2803232"/>
            <a:ext cx="5577017" cy="707886"/>
          </a:xfrm>
          <a:prstGeom prst="rect">
            <a:avLst/>
          </a:prstGeom>
          <a:noFill/>
        </p:spPr>
        <p:txBody>
          <a:bodyPr wrap="square" rtlCol="0">
            <a:spAutoFit/>
          </a:bodyPr>
          <a:lstStyle/>
          <a:p>
            <a:r>
              <a:rPr lang="de-DE" sz="4000" dirty="0" smtClean="0">
                <a:ln w="0"/>
                <a:effectLst>
                  <a:outerShdw blurRad="38100" dist="19050" dir="2700000" algn="tl" rotWithShape="0">
                    <a:schemeClr val="dk1">
                      <a:alpha val="40000"/>
                    </a:schemeClr>
                  </a:outerShdw>
                </a:effectLst>
              </a:rPr>
              <a:t>Eritrea</a:t>
            </a:r>
            <a:endParaRPr lang="de-DE" sz="4000" dirty="0">
              <a:ln w="0"/>
              <a:effectLst>
                <a:outerShdw blurRad="38100" dist="19050" dir="2700000" algn="tl" rotWithShape="0">
                  <a:schemeClr val="dk1">
                    <a:alpha val="40000"/>
                  </a:schemeClr>
                </a:outerShdw>
              </a:effectLst>
            </a:endParaRPr>
          </a:p>
        </p:txBody>
      </p:sp>
      <p:pic>
        <p:nvPicPr>
          <p:cNvPr id="20" name="Grafik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9444" y="3107804"/>
            <a:ext cx="226342" cy="226342"/>
          </a:xfrm>
          <a:prstGeom prst="rect">
            <a:avLst/>
          </a:prstGeom>
          <a:effectLst>
            <a:glow rad="127000">
              <a:srgbClr val="FFFF00">
                <a:alpha val="80000"/>
              </a:srgbClr>
            </a:glow>
          </a:effectLst>
        </p:spPr>
      </p:pic>
      <p:pic>
        <p:nvPicPr>
          <p:cNvPr id="11" name="Grafik 10"/>
          <p:cNvPicPr>
            <a:picLocks noChangeAspect="1"/>
          </p:cNvPicPr>
          <p:nvPr/>
        </p:nvPicPr>
        <p:blipFill rotWithShape="1">
          <a:blip r:embed="rId5">
            <a:extLst>
              <a:ext uri="{28A0092B-C50C-407E-A947-70E740481C1C}">
                <a14:useLocalDpi xmlns:a14="http://schemas.microsoft.com/office/drawing/2010/main" val="0"/>
              </a:ext>
            </a:extLst>
          </a:blip>
          <a:srcRect b="25954"/>
          <a:stretch/>
        </p:blipFill>
        <p:spPr>
          <a:xfrm>
            <a:off x="380093" y="5784237"/>
            <a:ext cx="1877332" cy="587988"/>
          </a:xfrm>
          <a:prstGeom prst="rect">
            <a:avLst/>
          </a:prstGeom>
        </p:spPr>
      </p:pic>
      <p:pic>
        <p:nvPicPr>
          <p:cNvPr id="13" name="Grafik 12"/>
          <p:cNvPicPr>
            <a:picLocks noChangeAspect="1"/>
          </p:cNvPicPr>
          <p:nvPr/>
        </p:nvPicPr>
        <p:blipFill>
          <a:blip r:embed="rId6" cstate="print">
            <a:clrChange>
              <a:clrFrom>
                <a:srgbClr val="F2FFFF"/>
              </a:clrFrom>
              <a:clrTo>
                <a:srgbClr val="F2FFFF">
                  <a:alpha val="0"/>
                </a:srgbClr>
              </a:clrTo>
            </a:clrChange>
            <a:extLst>
              <a:ext uri="{28A0092B-C50C-407E-A947-70E740481C1C}">
                <a14:useLocalDpi xmlns:a14="http://schemas.microsoft.com/office/drawing/2010/main" val="0"/>
              </a:ext>
            </a:extLst>
          </a:blip>
          <a:stretch>
            <a:fillRect/>
          </a:stretch>
        </p:blipFill>
        <p:spPr>
          <a:xfrm>
            <a:off x="321277" y="4929285"/>
            <a:ext cx="1460868" cy="742608"/>
          </a:xfrm>
          <a:prstGeom prst="rect">
            <a:avLst/>
          </a:prstGeom>
          <a:effectLst>
            <a:softEdge rad="31750"/>
          </a:effectLst>
        </p:spPr>
      </p:pic>
    </p:spTree>
    <p:extLst>
      <p:ext uri="{BB962C8B-B14F-4D97-AF65-F5344CB8AC3E}">
        <p14:creationId xmlns:p14="http://schemas.microsoft.com/office/powerpoint/2010/main" val="2065309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7895" y="-42743"/>
            <a:ext cx="2746344" cy="1934682"/>
          </a:xfrm>
          <a:prstGeom prst="rect">
            <a:avLst/>
          </a:prstGeom>
          <a:effectLst>
            <a:softEdge rad="31750"/>
          </a:effectLst>
        </p:spPr>
      </p:pic>
      <p:sp>
        <p:nvSpPr>
          <p:cNvPr id="15" name="Textfeld 14"/>
          <p:cNvSpPr txBox="1"/>
          <p:nvPr/>
        </p:nvSpPr>
        <p:spPr>
          <a:xfrm>
            <a:off x="101724" y="99179"/>
            <a:ext cx="12254753" cy="6678751"/>
          </a:xfrm>
          <a:prstGeom prst="rect">
            <a:avLst/>
          </a:prstGeom>
          <a:noFill/>
        </p:spPr>
        <p:txBody>
          <a:bodyPr wrap="square" rtlCol="0">
            <a:spAutoFit/>
          </a:bodyPr>
          <a:lstStyle/>
          <a:p>
            <a:pPr marL="457200" lvl="0" indent="-457200">
              <a:buFont typeface="+mj-lt"/>
              <a:buAutoNum type="arabicPeriod"/>
            </a:pPr>
            <a:r>
              <a:rPr lang="de-DE" sz="2400" dirty="0" smtClean="0"/>
              <a:t>Eritrea sehnt sich nach Frieden und landesweiter Sicherheit</a:t>
            </a:r>
            <a:endParaRPr lang="de-DE" sz="2400" dirty="0"/>
          </a:p>
          <a:p>
            <a:pPr marL="914400" lvl="1" indent="-457200">
              <a:buFont typeface="Arial" panose="020B0604020202020204" pitchFamily="34" charset="0"/>
              <a:buChar char="•"/>
            </a:pPr>
            <a:r>
              <a:rPr lang="de-DE" sz="2400" dirty="0" smtClean="0"/>
              <a:t>50% der Bevölkerung lebt in extremer Armut und ist abhängig von</a:t>
            </a:r>
            <a:br>
              <a:rPr lang="de-DE" sz="2400" dirty="0" smtClean="0"/>
            </a:br>
            <a:r>
              <a:rPr lang="de-DE" sz="2400" dirty="0" smtClean="0"/>
              <a:t>Versorgung aus dem Ausland. Krieg, Hungersnöte und Grenzkonflikte</a:t>
            </a:r>
            <a:br>
              <a:rPr lang="de-DE" sz="2400" dirty="0" smtClean="0"/>
            </a:br>
            <a:r>
              <a:rPr lang="de-DE" sz="2400" dirty="0" smtClean="0"/>
              <a:t>setzen sich fort. Die Männer fliehen vorm Kriegsdienst ins Ausland</a:t>
            </a:r>
          </a:p>
          <a:p>
            <a:pPr marL="800100" lvl="1" indent="-342900">
              <a:buFont typeface="Arial" panose="020B0604020202020204" pitchFamily="34" charset="0"/>
              <a:buChar char="•"/>
            </a:pPr>
            <a:endParaRPr lang="de-DE" sz="1100" dirty="0"/>
          </a:p>
          <a:p>
            <a:pPr marL="457200" lvl="0" indent="-457200">
              <a:buFont typeface="+mj-lt"/>
              <a:buAutoNum type="arabicPeriod"/>
            </a:pPr>
            <a:r>
              <a:rPr lang="de-DE" sz="2400" dirty="0" smtClean="0"/>
              <a:t>Religionsfreiheit gilt nur für Sunniten, Orthodoxen, Katholiken und Lutheraner. Versammlungen und Religionsausübung anderer Gemeinschaften ist streng verboten</a:t>
            </a:r>
          </a:p>
          <a:p>
            <a:pPr marL="457200" lvl="0" indent="-457200">
              <a:buFont typeface="+mj-lt"/>
              <a:buAutoNum type="arabicPeriod"/>
            </a:pPr>
            <a:endParaRPr lang="de-DE" sz="1100" dirty="0"/>
          </a:p>
          <a:p>
            <a:pPr marL="457200" lvl="0" indent="-457200">
              <a:buFont typeface="+mj-lt"/>
              <a:buAutoNum type="arabicPeriod"/>
            </a:pPr>
            <a:r>
              <a:rPr lang="de-DE" sz="2400" dirty="0" smtClean="0"/>
              <a:t>Die christl. Gemeinde erfährt grausame Verfolgung. Schätzungsweise 3.000 Leiter sind inhaftiert, viele stehen unter Hausarrest.</a:t>
            </a:r>
            <a:br>
              <a:rPr lang="de-DE" sz="2400" dirty="0" smtClean="0"/>
            </a:br>
            <a:r>
              <a:rPr lang="de-DE" sz="2400" dirty="0" smtClean="0"/>
              <a:t>Die Unterdrückung lässt viele Christen unter Leid weiter zusammenrücken</a:t>
            </a:r>
          </a:p>
          <a:p>
            <a:pPr marL="457200" lvl="0" indent="-457200">
              <a:buFont typeface="+mj-lt"/>
              <a:buAutoNum type="arabicPeriod"/>
            </a:pPr>
            <a:endParaRPr lang="de-DE" sz="1100" dirty="0"/>
          </a:p>
          <a:p>
            <a:pPr marL="457200" lvl="0" indent="-457200">
              <a:buFont typeface="+mj-lt"/>
              <a:buAutoNum type="arabicPeriod"/>
            </a:pPr>
            <a:r>
              <a:rPr lang="de-DE" sz="2400" dirty="0" smtClean="0"/>
              <a:t>Besonders Evangelikale sind schwerer Verfolgung ausgesetzt – und die Gemeinde wächst.</a:t>
            </a:r>
            <a:br>
              <a:rPr lang="de-DE" sz="2400" dirty="0" smtClean="0"/>
            </a:br>
            <a:r>
              <a:rPr lang="de-DE" sz="2400" dirty="0" smtClean="0"/>
              <a:t>Am schnellsten wächst die Gemeinde in den Flüchtlingslagern und Gefängnissen.</a:t>
            </a:r>
            <a:br>
              <a:rPr lang="de-DE" sz="2400" dirty="0" smtClean="0"/>
            </a:br>
            <a:r>
              <a:rPr lang="de-DE" sz="2400" dirty="0" smtClean="0"/>
              <a:t>Junge Männer und neue Gläubige steigen mutig in Leitungsrollen. Betet für Weisheit!</a:t>
            </a:r>
          </a:p>
          <a:p>
            <a:pPr lvl="1"/>
            <a:endParaRPr lang="de-DE" sz="1100" dirty="0" smtClean="0"/>
          </a:p>
          <a:p>
            <a:pPr marL="457200" lvl="0" indent="-457200">
              <a:buFont typeface="+mj-lt"/>
              <a:buAutoNum type="arabicPeriod"/>
            </a:pPr>
            <a:r>
              <a:rPr lang="de-DE" sz="2400" dirty="0" smtClean="0"/>
              <a:t>Betet für Hingabe der Gläubigen, Christus zu predigen. Gläubige Christen haben sich weit verbreitet und bekennen ihren Glauben trotz Unterdrückung, doch viele Dörfer und Städte bleiben noch unberührt. Ausländische Organisationen mussten das Land verlassen und vieles hängt von den Einheimischen ab. Betet auch für die </a:t>
            </a:r>
            <a:r>
              <a:rPr lang="de-DE" sz="2400" dirty="0" err="1" smtClean="0"/>
              <a:t>musl</a:t>
            </a:r>
            <a:r>
              <a:rPr lang="de-DE" sz="2400" dirty="0" smtClean="0"/>
              <a:t>. Stämme  </a:t>
            </a:r>
            <a:r>
              <a:rPr lang="de-DE" sz="2400" dirty="0" err="1" smtClean="0"/>
              <a:t>Tigri</a:t>
            </a:r>
            <a:r>
              <a:rPr lang="de-DE" sz="2400" dirty="0" smtClean="0"/>
              <a:t>, </a:t>
            </a:r>
            <a:r>
              <a:rPr lang="de-DE" sz="2400" dirty="0" err="1" smtClean="0"/>
              <a:t>Afar</a:t>
            </a:r>
            <a:r>
              <a:rPr lang="de-DE" sz="2400" dirty="0" smtClean="0"/>
              <a:t> und </a:t>
            </a:r>
            <a:r>
              <a:rPr lang="de-DE" sz="2400" dirty="0" err="1" smtClean="0"/>
              <a:t>Jabarti</a:t>
            </a:r>
            <a:r>
              <a:rPr lang="de-DE" sz="2400" dirty="0" smtClean="0"/>
              <a:t>.</a:t>
            </a:r>
            <a:endParaRPr lang="de-DE" sz="2400" dirty="0"/>
          </a:p>
        </p:txBody>
      </p:sp>
    </p:spTree>
    <p:extLst>
      <p:ext uri="{BB962C8B-B14F-4D97-AF65-F5344CB8AC3E}">
        <p14:creationId xmlns:p14="http://schemas.microsoft.com/office/powerpoint/2010/main" val="874306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extfeld 14"/>
          <p:cNvSpPr txBox="1"/>
          <p:nvPr/>
        </p:nvSpPr>
        <p:spPr>
          <a:xfrm>
            <a:off x="4458661" y="3345212"/>
            <a:ext cx="6134100" cy="1862048"/>
          </a:xfrm>
          <a:prstGeom prst="rect">
            <a:avLst/>
          </a:prstGeom>
          <a:noFill/>
        </p:spPr>
        <p:txBody>
          <a:bodyPr wrap="square" rtlCol="0">
            <a:spAutoFit/>
          </a:bodyPr>
          <a:lstStyle/>
          <a:p>
            <a:r>
              <a:rPr lang="am-ET" sz="11500" b="1" dirty="0">
                <a:solidFill>
                  <a:schemeClr val="accent4">
                    <a:lumMod val="20000"/>
                    <a:lumOff val="80000"/>
                  </a:schemeClr>
                </a:solidFill>
                <a:effectLst>
                  <a:outerShdw blurRad="38100" dist="38100" dir="2700000" algn="tl">
                    <a:srgbClr val="000000">
                      <a:alpha val="43137"/>
                    </a:srgbClr>
                  </a:outerShdw>
                </a:effectLst>
                <a:latin typeface="Agency FB" panose="020B0503020202020204" pitchFamily="34" charset="0"/>
              </a:rPr>
              <a:t>የቀንየለይ</a:t>
            </a:r>
            <a:endParaRPr lang="de-DE" sz="11500" b="1" dirty="0">
              <a:solidFill>
                <a:schemeClr val="accent4">
                  <a:lumMod val="20000"/>
                  <a:lumOff val="80000"/>
                </a:schemeClr>
              </a:solidFill>
              <a:effectLst>
                <a:outerShdw blurRad="38100" dist="38100" dir="2700000" algn="tl">
                  <a:srgbClr val="000000">
                    <a:alpha val="43137"/>
                  </a:srgbClr>
                </a:outerShdw>
              </a:effectLst>
              <a:latin typeface="Agency FB" panose="020B0503020202020204" pitchFamily="34" charset="0"/>
            </a:endParaRPr>
          </a:p>
        </p:txBody>
      </p:sp>
      <p:sp>
        <p:nvSpPr>
          <p:cNvPr id="16" name="Textfeld 15"/>
          <p:cNvSpPr txBox="1"/>
          <p:nvPr/>
        </p:nvSpPr>
        <p:spPr>
          <a:xfrm>
            <a:off x="4249271" y="4747663"/>
            <a:ext cx="7434729" cy="707886"/>
          </a:xfrm>
          <a:prstGeom prst="rect">
            <a:avLst/>
          </a:prstGeom>
          <a:noFill/>
        </p:spPr>
        <p:txBody>
          <a:bodyPr wrap="square" rtlCol="0">
            <a:spAutoFit/>
          </a:bodyPr>
          <a:lstStyle/>
          <a:p>
            <a:r>
              <a:rPr lang="de-DE" sz="4000" dirty="0" smtClean="0">
                <a:ln w="0"/>
                <a:effectLst>
                  <a:outerShdw blurRad="38100" dist="19050" dir="2700000" algn="tl" rotWithShape="0">
                    <a:schemeClr val="dk1">
                      <a:alpha val="40000"/>
                    </a:schemeClr>
                  </a:outerShdw>
                </a:effectLst>
              </a:rPr>
              <a:t>[</a:t>
            </a:r>
            <a:r>
              <a:rPr lang="de-DE" sz="4000" dirty="0" err="1" smtClean="0">
                <a:ln w="0"/>
                <a:effectLst>
                  <a:outerShdw blurRad="38100" dist="19050" dir="2700000" algn="tl" rotWithShape="0">
                    <a:schemeClr val="dk1">
                      <a:alpha val="40000"/>
                    </a:schemeClr>
                  </a:outerShdw>
                </a:effectLst>
              </a:rPr>
              <a:t>Tigrinya</a:t>
            </a:r>
            <a:r>
              <a:rPr lang="de-DE" sz="4000" dirty="0" smtClean="0">
                <a:ln w="0"/>
                <a:effectLst>
                  <a:outerShdw blurRad="38100" dist="19050" dir="2700000" algn="tl" rotWithShape="0">
                    <a:schemeClr val="dk1">
                      <a:alpha val="40000"/>
                    </a:schemeClr>
                  </a:outerShdw>
                </a:effectLst>
              </a:rPr>
              <a:t> „</a:t>
            </a:r>
            <a:r>
              <a:rPr lang="de-DE" sz="4000" dirty="0" err="1" smtClean="0">
                <a:ln w="0"/>
                <a:effectLst>
                  <a:outerShdw blurRad="38100" dist="19050" dir="2700000" algn="tl" rotWithShape="0">
                    <a:schemeClr val="dk1">
                      <a:alpha val="40000"/>
                    </a:schemeClr>
                  </a:outerShdw>
                </a:effectLst>
              </a:rPr>
              <a:t>Yekenyelei</a:t>
            </a:r>
            <a:r>
              <a:rPr lang="de-DE" sz="4000" dirty="0" smtClean="0">
                <a:ln w="0"/>
                <a:effectLst>
                  <a:outerShdw blurRad="38100" dist="19050" dir="2700000" algn="tl" rotWithShape="0">
                    <a:schemeClr val="dk1">
                      <a:alpha val="40000"/>
                    </a:schemeClr>
                  </a:outerShdw>
                </a:effectLst>
              </a:rPr>
              <a:t>“: </a:t>
            </a:r>
            <a:r>
              <a:rPr lang="de-DE" sz="4000" dirty="0" smtClean="0">
                <a:ln w="0"/>
                <a:effectLst>
                  <a:outerShdw blurRad="38100" dist="19050" dir="2700000" algn="tl" rotWithShape="0">
                    <a:schemeClr val="dk1">
                      <a:alpha val="40000"/>
                    </a:schemeClr>
                  </a:outerShdw>
                </a:effectLst>
              </a:rPr>
              <a:t>Danke!]</a:t>
            </a:r>
            <a:endParaRPr lang="de-DE" sz="4000" dirty="0">
              <a:ln w="0"/>
              <a:effectLst>
                <a:outerShdw blurRad="38100" dist="19050" dir="2700000" algn="tl" rotWithShape="0">
                  <a:schemeClr val="dk1">
                    <a:alpha val="40000"/>
                  </a:schemeClr>
                </a:outerShdw>
              </a:effectLst>
            </a:endParaRPr>
          </a:p>
        </p:txBody>
      </p:sp>
      <p:pic>
        <p:nvPicPr>
          <p:cNvPr id="25" name="Grafik 24"/>
          <p:cNvPicPr>
            <a:picLocks noChangeAspect="1"/>
          </p:cNvPicPr>
          <p:nvPr/>
        </p:nvPicPr>
        <p:blipFill rotWithShape="1">
          <a:blip r:embed="rId3">
            <a:extLst>
              <a:ext uri="{28A0092B-C50C-407E-A947-70E740481C1C}">
                <a14:useLocalDpi xmlns:a14="http://schemas.microsoft.com/office/drawing/2010/main" val="0"/>
              </a:ext>
            </a:extLst>
          </a:blip>
          <a:srcRect b="25954"/>
          <a:stretch/>
        </p:blipFill>
        <p:spPr>
          <a:xfrm>
            <a:off x="380093" y="5784237"/>
            <a:ext cx="1877332" cy="587988"/>
          </a:xfrm>
          <a:prstGeom prst="rect">
            <a:avLst/>
          </a:prstGeom>
        </p:spPr>
      </p:pic>
      <p:pic>
        <p:nvPicPr>
          <p:cNvPr id="14" name="Grafik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9444" y="3107804"/>
            <a:ext cx="226342" cy="226342"/>
          </a:xfrm>
          <a:prstGeom prst="rect">
            <a:avLst/>
          </a:prstGeom>
          <a:effectLst>
            <a:glow rad="127000">
              <a:srgbClr val="FFFF00">
                <a:alpha val="80000"/>
              </a:srgbClr>
            </a:glow>
          </a:effectLst>
        </p:spPr>
      </p:pic>
      <p:pic>
        <p:nvPicPr>
          <p:cNvPr id="17" name="Grafik 16"/>
          <p:cNvPicPr>
            <a:picLocks noChangeAspect="1"/>
          </p:cNvPicPr>
          <p:nvPr/>
        </p:nvPicPr>
        <p:blipFill>
          <a:blip r:embed="rId5" cstate="print">
            <a:clrChange>
              <a:clrFrom>
                <a:srgbClr val="F2FFFF"/>
              </a:clrFrom>
              <a:clrTo>
                <a:srgbClr val="F2FFFF">
                  <a:alpha val="0"/>
                </a:srgbClr>
              </a:clrTo>
            </a:clrChange>
            <a:extLst>
              <a:ext uri="{28A0092B-C50C-407E-A947-70E740481C1C}">
                <a14:useLocalDpi xmlns:a14="http://schemas.microsoft.com/office/drawing/2010/main" val="0"/>
              </a:ext>
            </a:extLst>
          </a:blip>
          <a:stretch>
            <a:fillRect/>
          </a:stretch>
        </p:blipFill>
        <p:spPr>
          <a:xfrm>
            <a:off x="321277" y="4929285"/>
            <a:ext cx="1460868" cy="742608"/>
          </a:xfrm>
          <a:prstGeom prst="rect">
            <a:avLst/>
          </a:prstGeom>
          <a:effectLst>
            <a:softEdge rad="31750"/>
          </a:effectLst>
        </p:spPr>
      </p:pic>
    </p:spTree>
    <p:extLst>
      <p:ext uri="{BB962C8B-B14F-4D97-AF65-F5344CB8AC3E}">
        <p14:creationId xmlns:p14="http://schemas.microsoft.com/office/powerpoint/2010/main" val="246927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feld 4"/>
          <p:cNvSpPr txBox="1"/>
          <p:nvPr/>
        </p:nvSpPr>
        <p:spPr>
          <a:xfrm>
            <a:off x="5078912" y="5222123"/>
            <a:ext cx="6734147" cy="954107"/>
          </a:xfrm>
          <a:prstGeom prst="rect">
            <a:avLst/>
          </a:prstGeom>
          <a:noFill/>
        </p:spPr>
        <p:txBody>
          <a:bodyPr wrap="square" rtlCol="0">
            <a:spAutoFit/>
          </a:bodyPr>
          <a:lstStyle/>
          <a:p>
            <a:r>
              <a:rPr lang="de-DE" sz="1400" dirty="0" smtClean="0"/>
              <a:t>All </a:t>
            </a:r>
            <a:r>
              <a:rPr lang="de-DE" sz="1400" dirty="0" err="1" smtClean="0"/>
              <a:t>Rights</a:t>
            </a:r>
            <a:r>
              <a:rPr lang="de-DE" sz="1400" dirty="0" smtClean="0"/>
              <a:t> </a:t>
            </a:r>
            <a:r>
              <a:rPr lang="de-DE" sz="1400" dirty="0" err="1" smtClean="0"/>
              <a:t>Reserved</a:t>
            </a:r>
            <a:r>
              <a:rPr lang="de-DE" sz="1400" dirty="0" smtClean="0"/>
              <a:t> </a:t>
            </a:r>
            <a:r>
              <a:rPr lang="de-DE" sz="1400" dirty="0" err="1" smtClean="0"/>
              <a:t>by</a:t>
            </a:r>
            <a:r>
              <a:rPr lang="de-DE" sz="1400" dirty="0" smtClean="0"/>
              <a:t> </a:t>
            </a:r>
            <a:r>
              <a:rPr lang="de-DE" sz="1400" dirty="0" err="1" smtClean="0"/>
              <a:t>their</a:t>
            </a:r>
            <a:r>
              <a:rPr lang="de-DE" sz="1400" dirty="0" smtClean="0"/>
              <a:t> </a:t>
            </a:r>
            <a:r>
              <a:rPr lang="de-DE" sz="1400" dirty="0" err="1" smtClean="0"/>
              <a:t>respective</a:t>
            </a:r>
            <a:r>
              <a:rPr lang="de-DE" sz="1400" dirty="0" smtClean="0"/>
              <a:t> </a:t>
            </a:r>
            <a:r>
              <a:rPr lang="de-DE" sz="1400" dirty="0" err="1" smtClean="0"/>
              <a:t>owners</a:t>
            </a:r>
            <a:endParaRPr lang="de-DE" sz="1400" dirty="0" smtClean="0"/>
          </a:p>
          <a:p>
            <a:r>
              <a:rPr lang="de-DE" sz="1400" dirty="0" smtClean="0"/>
              <a:t>Information </a:t>
            </a:r>
            <a:r>
              <a:rPr lang="de-DE" sz="1400" dirty="0" err="1" smtClean="0"/>
              <a:t>and</a:t>
            </a:r>
            <a:r>
              <a:rPr lang="de-DE" sz="1400" dirty="0" smtClean="0"/>
              <a:t> Country </a:t>
            </a:r>
            <a:r>
              <a:rPr lang="de-DE" sz="1400" dirty="0" err="1" smtClean="0"/>
              <a:t>Map</a:t>
            </a:r>
            <a:r>
              <a:rPr lang="de-DE" sz="1400" dirty="0" smtClean="0"/>
              <a:t>: </a:t>
            </a:r>
            <a:r>
              <a:rPr lang="de-DE" sz="1400" baseline="30000" dirty="0"/>
              <a:t>©</a:t>
            </a:r>
            <a:r>
              <a:rPr lang="de-DE" sz="1400" dirty="0"/>
              <a:t> 2016 Operation World (www.operationworld.org</a:t>
            </a:r>
            <a:r>
              <a:rPr lang="de-DE" sz="1400" dirty="0" smtClean="0"/>
              <a:t>) Country </a:t>
            </a:r>
            <a:r>
              <a:rPr lang="de-DE" sz="1400" dirty="0" err="1" smtClean="0"/>
              <a:t>Flag</a:t>
            </a:r>
            <a:r>
              <a:rPr lang="de-DE" sz="1400" dirty="0" smtClean="0"/>
              <a:t>: </a:t>
            </a:r>
            <a:r>
              <a:rPr lang="de-DE" sz="1400" baseline="30000" dirty="0" smtClean="0"/>
              <a:t>©</a:t>
            </a:r>
            <a:r>
              <a:rPr lang="de-DE" sz="1400" dirty="0"/>
              <a:t> </a:t>
            </a:r>
            <a:r>
              <a:rPr lang="de-DE" sz="1400" dirty="0" smtClean="0"/>
              <a:t>2016 Nicolas Raymond (www.freestock.ca)</a:t>
            </a:r>
          </a:p>
          <a:p>
            <a:r>
              <a:rPr lang="de-DE" sz="1400" dirty="0" smtClean="0"/>
              <a:t>Country Icon: </a:t>
            </a:r>
            <a:r>
              <a:rPr lang="de-DE" sz="1400" dirty="0" err="1" smtClean="0"/>
              <a:t>designed</a:t>
            </a:r>
            <a:r>
              <a:rPr lang="de-DE" sz="1400" dirty="0" smtClean="0"/>
              <a:t> </a:t>
            </a:r>
            <a:r>
              <a:rPr lang="de-DE" sz="1400" dirty="0" err="1" smtClean="0"/>
              <a:t>by</a:t>
            </a:r>
            <a:r>
              <a:rPr lang="de-DE" sz="1400" dirty="0" smtClean="0"/>
              <a:t> </a:t>
            </a:r>
            <a:r>
              <a:rPr lang="de-DE" sz="1400" dirty="0" err="1" smtClean="0"/>
              <a:t>Freepik</a:t>
            </a:r>
            <a:r>
              <a:rPr lang="de-DE" sz="1400" dirty="0" smtClean="0"/>
              <a:t> (www.freepik.com)</a:t>
            </a:r>
          </a:p>
        </p:txBody>
      </p:sp>
    </p:spTree>
    <p:extLst>
      <p:ext uri="{BB962C8B-B14F-4D97-AF65-F5344CB8AC3E}">
        <p14:creationId xmlns:p14="http://schemas.microsoft.com/office/powerpoint/2010/main" val="4170850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99</Words>
  <Application>Microsoft Office PowerPoint</Application>
  <PresentationFormat>Breitbild</PresentationFormat>
  <Paragraphs>20</Paragraphs>
  <Slides>4</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vt:i4>
      </vt:variant>
    </vt:vector>
  </HeadingPairs>
  <TitlesOfParts>
    <vt:vector size="9" baseType="lpstr">
      <vt:lpstr>Agency FB</vt:lpstr>
      <vt:lpstr>Arial</vt:lpstr>
      <vt:lpstr>Calibri</vt:lpstr>
      <vt:lpstr>Calibri Light</vt:lpstr>
      <vt:lpstr>Office Theme</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Neumann</dc:creator>
  <cp:lastModifiedBy>PNM</cp:lastModifiedBy>
  <cp:revision>93</cp:revision>
  <dcterms:created xsi:type="dcterms:W3CDTF">2016-02-22T17:16:01Z</dcterms:created>
  <dcterms:modified xsi:type="dcterms:W3CDTF">2016-12-07T08:28:47Z</dcterms:modified>
</cp:coreProperties>
</file>