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4D4D4D"/>
    <a:srgbClr val="111111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2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B985-8221-45F2-846A-F078400A1FC8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50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176159" y="5200502"/>
            <a:ext cx="6587536" cy="1223546"/>
          </a:xfrm>
          <a:prstGeom prst="roundRect">
            <a:avLst>
              <a:gd name="adj" fmla="val 4050"/>
            </a:avLst>
          </a:prstGeom>
          <a:solidFill>
            <a:srgbClr val="4D4D4D">
              <a:alpha val="60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Bevölkerung</a:t>
            </a:r>
            <a:r>
              <a:rPr lang="de-DE" sz="2400" dirty="0" smtClean="0"/>
              <a:t>: 24,3 Millionen Einwohner</a:t>
            </a:r>
          </a:p>
          <a:p>
            <a:r>
              <a:rPr lang="de-DE" sz="2400" b="1" dirty="0" smtClean="0"/>
              <a:t>Religion</a:t>
            </a:r>
            <a:r>
              <a:rPr lang="de-DE" sz="2400" dirty="0" smtClean="0"/>
              <a:t>: </a:t>
            </a:r>
            <a:r>
              <a:rPr lang="de-DE" sz="2400" b="1" dirty="0" smtClean="0"/>
              <a:t>Christen</a:t>
            </a:r>
            <a:r>
              <a:rPr lang="de-DE" sz="2400" dirty="0" smtClean="0"/>
              <a:t>: 63,4% (24,2% Evangelikale)</a:t>
            </a:r>
          </a:p>
          <a:p>
            <a:r>
              <a:rPr lang="de-DE" sz="2400" b="1" dirty="0" smtClean="0"/>
              <a:t>Volksgruppen</a:t>
            </a:r>
            <a:r>
              <a:rPr lang="de-DE" sz="2400" dirty="0" smtClean="0"/>
              <a:t>: 109 davon 18% unerreicht</a:t>
            </a:r>
            <a:endParaRPr lang="de-DE" sz="2400" i="1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2031093" y="1956846"/>
            <a:ext cx="862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Gebet für die Welt</a:t>
            </a:r>
            <a:endParaRPr lang="de-DE" sz="7200" b="1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429097" y="2803232"/>
            <a:ext cx="557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Ghana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341" y="3405170"/>
            <a:ext cx="216658" cy="216658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25" y="4816752"/>
            <a:ext cx="1391774" cy="94022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65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201" y="-44621"/>
            <a:ext cx="2739731" cy="193843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5" name="Textfeld 14"/>
          <p:cNvSpPr txBox="1"/>
          <p:nvPr/>
        </p:nvSpPr>
        <p:spPr>
          <a:xfrm>
            <a:off x="41937" y="9027"/>
            <a:ext cx="12254753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Trotz </a:t>
            </a:r>
            <a:r>
              <a:rPr lang="de-DE" sz="2400" dirty="0" smtClean="0"/>
              <a:t>vieler verschiedener Volksgruppen u. </a:t>
            </a:r>
            <a:r>
              <a:rPr lang="de-DE" sz="2400" dirty="0" smtClean="0"/>
              <a:t>Religionen </a:t>
            </a:r>
            <a:r>
              <a:rPr lang="de-DE" sz="2400" dirty="0" smtClean="0"/>
              <a:t>ist Ghana </a:t>
            </a:r>
            <a:r>
              <a:rPr lang="de-DE" sz="2400" dirty="0" smtClean="0"/>
              <a:t>friedlich</a:t>
            </a:r>
            <a:br>
              <a:rPr lang="de-DE" sz="2400" dirty="0" smtClean="0"/>
            </a:br>
            <a:r>
              <a:rPr lang="de-DE" sz="2400" dirty="0" smtClean="0"/>
              <a:t>Verfassung und Bildung haben das Land geeint.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Ghana hat eine reiche christliche Tradition und lebendige Gemeinden.</a:t>
            </a:r>
            <a:br>
              <a:rPr lang="de-DE" sz="2400" dirty="0" smtClean="0"/>
            </a:br>
            <a:r>
              <a:rPr lang="de-DE" sz="2400" dirty="0" smtClean="0"/>
              <a:t>Es gibt zahlreiche Bibelschulen. </a:t>
            </a:r>
            <a:r>
              <a:rPr lang="de-DE" sz="2400" dirty="0" smtClean="0"/>
              <a:t>Der Geisterg</a:t>
            </a:r>
            <a:r>
              <a:rPr lang="de-DE" sz="2400" dirty="0" smtClean="0"/>
              <a:t>laube besteht weiterhin.</a:t>
            </a:r>
            <a:endParaRPr lang="de-DE" sz="2400" dirty="0" smtClean="0"/>
          </a:p>
          <a:p>
            <a:pPr marL="457200" lvl="0" indent="-457200">
              <a:buFont typeface="+mj-lt"/>
              <a:buAutoNum type="arabicPeriod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Betet für eine christl. Vision für das Land. Zwar wird die Kirche aktiv, Christen aus dem Süden</a:t>
            </a:r>
            <a:br>
              <a:rPr lang="de-DE" sz="2400" dirty="0" smtClean="0"/>
            </a:br>
            <a:r>
              <a:rPr lang="de-DE" sz="2400" dirty="0" smtClean="0"/>
              <a:t>erreichen Muslime im Norden, doch viele Dörfer bleiben unberührt.</a:t>
            </a:r>
            <a:br>
              <a:rPr lang="de-DE" sz="2400" dirty="0" smtClean="0"/>
            </a:br>
            <a:r>
              <a:rPr lang="de-DE" sz="2400" dirty="0" smtClean="0"/>
              <a:t>Betet besonders für die Gur und die Guineer/</a:t>
            </a:r>
            <a:r>
              <a:rPr lang="de-DE" sz="2400" dirty="0" err="1" smtClean="0"/>
              <a:t>Kwa</a:t>
            </a:r>
            <a:r>
              <a:rPr lang="de-DE" sz="2400" dirty="0" smtClean="0"/>
              <a:t> im Norden.</a:t>
            </a:r>
          </a:p>
          <a:p>
            <a:pPr marL="457200" lvl="0" indent="-457200">
              <a:buFont typeface="+mj-lt"/>
              <a:buAutoNum type="arabicPeriod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Die Islamisierung  Ghanas schreitet voran. </a:t>
            </a:r>
            <a:r>
              <a:rPr lang="de-DE" sz="2400" dirty="0" smtClean="0"/>
              <a:t>Besonders durch Immigration, Geburten und Eheschließungen sind sie auf dem Vormarsch. Die meisten Muslime leben heute im Süden – einer traditionellen nichtmuslimischen Gegend des Landes </a:t>
            </a:r>
          </a:p>
          <a:p>
            <a:pPr lvl="1"/>
            <a:endParaRPr lang="de-DE" sz="11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Betet für </a:t>
            </a:r>
            <a:r>
              <a:rPr lang="de-DE" sz="2400" dirty="0"/>
              <a:t>die Unerreichten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Städte: Viele aus dem Norden konvertieren zum Islam, wenn sie Arbeit im Süden suchen</a:t>
            </a:r>
            <a:endParaRPr lang="de-DE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Trotz Verbotes gibt es 20.000 </a:t>
            </a:r>
            <a:r>
              <a:rPr lang="de-DE" sz="2400" dirty="0" err="1" smtClean="0"/>
              <a:t>Trokosi</a:t>
            </a:r>
            <a:r>
              <a:rPr lang="de-DE" sz="2400" dirty="0" smtClean="0"/>
              <a:t> (</a:t>
            </a:r>
            <a:r>
              <a:rPr lang="de-DE" sz="2400" dirty="0"/>
              <a:t>Mädchen im Dienst für Fetischpriester</a:t>
            </a:r>
            <a:r>
              <a:rPr lang="de-DE" sz="2400" dirty="0" smtClean="0"/>
              <a:t>).  </a:t>
            </a:r>
            <a:r>
              <a:rPr lang="de-DE" sz="2400" dirty="0" smtClean="0"/>
              <a:t>Zwei Missionsorganisationen kümmern sich besonders um diese Kinder.</a:t>
            </a:r>
            <a:endParaRPr lang="de-DE" sz="24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30.000 Straßenkinder: Verschiedene Organisationen dienen diesen Waisen/Ungewollten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Junge </a:t>
            </a:r>
            <a:r>
              <a:rPr lang="de-DE" sz="2400" dirty="0" smtClean="0"/>
              <a:t>Menschen </a:t>
            </a:r>
            <a:r>
              <a:rPr lang="de-DE" sz="2400" dirty="0" smtClean="0"/>
              <a:t>in den Dörfern </a:t>
            </a:r>
            <a:r>
              <a:rPr lang="de-DE" sz="2400" dirty="0" smtClean="0"/>
              <a:t>sind vom Evangelium weitgehend unerreicht.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743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6057900" y="1900730"/>
            <a:ext cx="6134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Me</a:t>
            </a:r>
            <a:r>
              <a:rPr lang="de-DE" sz="8800" b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de-DE" sz="8800" b="1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pa</a:t>
            </a:r>
            <a:r>
              <a:rPr lang="de-DE" sz="8800" b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wo </a:t>
            </a:r>
            <a:r>
              <a:rPr lang="de-DE" sz="8800" b="1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ky</a:t>
            </a:r>
            <a:r>
              <a:rPr lang="de-DE" sz="8400" b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ɛ</a:t>
            </a:r>
            <a:r>
              <a:rPr lang="de-DE" sz="8800" b="1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w</a:t>
            </a:r>
            <a:endParaRPr lang="de-DE" sz="8800" b="1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819900" y="2993337"/>
            <a:ext cx="558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[Akan: Danke!]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341" y="3405170"/>
            <a:ext cx="216658" cy="216658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25" y="4816752"/>
            <a:ext cx="1391774" cy="94022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469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8912" y="5222123"/>
            <a:ext cx="673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All </a:t>
            </a:r>
            <a:r>
              <a:rPr lang="de-DE" sz="1400" dirty="0" err="1" smtClean="0"/>
              <a:t>Rights</a:t>
            </a:r>
            <a:r>
              <a:rPr lang="de-DE" sz="1400" dirty="0" smtClean="0"/>
              <a:t> </a:t>
            </a:r>
            <a:r>
              <a:rPr lang="de-DE" sz="1400" dirty="0" err="1" smtClean="0"/>
              <a:t>Reserved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respective</a:t>
            </a:r>
            <a:r>
              <a:rPr lang="de-DE" sz="1400" dirty="0" smtClean="0"/>
              <a:t> </a:t>
            </a:r>
            <a:r>
              <a:rPr lang="de-DE" sz="1400" dirty="0" err="1" smtClean="0"/>
              <a:t>owners</a:t>
            </a:r>
            <a:endParaRPr lang="de-DE" sz="1400" dirty="0" smtClean="0"/>
          </a:p>
          <a:p>
            <a:r>
              <a:rPr lang="de-DE" sz="1400" dirty="0" smtClean="0"/>
              <a:t>Information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Country </a:t>
            </a:r>
            <a:r>
              <a:rPr lang="de-DE" sz="1400" dirty="0" err="1" smtClean="0"/>
              <a:t>Map</a:t>
            </a:r>
            <a:r>
              <a:rPr lang="de-DE" sz="1400" dirty="0" smtClean="0"/>
              <a:t>: </a:t>
            </a:r>
            <a:r>
              <a:rPr lang="de-DE" sz="1400" baseline="30000" dirty="0"/>
              <a:t>©</a:t>
            </a:r>
            <a:r>
              <a:rPr lang="de-DE" sz="1400" dirty="0"/>
              <a:t> 2016 Operation World (www.operationworld.org</a:t>
            </a:r>
            <a:r>
              <a:rPr lang="de-DE" sz="1400" dirty="0" smtClean="0"/>
              <a:t>) Country </a:t>
            </a:r>
            <a:r>
              <a:rPr lang="de-DE" sz="1400" dirty="0" err="1" smtClean="0"/>
              <a:t>Flag</a:t>
            </a:r>
            <a:r>
              <a:rPr lang="de-DE" sz="1400" dirty="0" smtClean="0"/>
              <a:t>: </a:t>
            </a:r>
            <a:r>
              <a:rPr lang="de-DE" sz="1400" baseline="30000" dirty="0" smtClean="0"/>
              <a:t>©</a:t>
            </a:r>
            <a:r>
              <a:rPr lang="de-DE" sz="1400" dirty="0"/>
              <a:t> </a:t>
            </a:r>
            <a:r>
              <a:rPr lang="de-DE" sz="1400" dirty="0" smtClean="0"/>
              <a:t>2016 Nicolas Raymond (www.freestock.ca)</a:t>
            </a:r>
          </a:p>
          <a:p>
            <a:r>
              <a:rPr lang="de-DE" sz="1400" dirty="0" smtClean="0"/>
              <a:t>Country Icon: </a:t>
            </a:r>
            <a:r>
              <a:rPr lang="de-DE" sz="1400" dirty="0" err="1" smtClean="0"/>
              <a:t>designed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Freepik</a:t>
            </a:r>
            <a:r>
              <a:rPr lang="de-DE" sz="1400" dirty="0" smtClean="0"/>
              <a:t> (www.freepik.com)</a:t>
            </a:r>
          </a:p>
        </p:txBody>
      </p:sp>
    </p:spTree>
    <p:extLst>
      <p:ext uri="{BB962C8B-B14F-4D97-AF65-F5344CB8AC3E}">
        <p14:creationId xmlns:p14="http://schemas.microsoft.com/office/powerpoint/2010/main" val="41708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85</Words>
  <Application>Microsoft Office PowerPoint</Application>
  <PresentationFormat>Benutzerdefiniert</PresentationFormat>
  <Paragraphs>23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Neumann</dc:creator>
  <cp:lastModifiedBy>Johannes Böker</cp:lastModifiedBy>
  <cp:revision>87</cp:revision>
  <dcterms:created xsi:type="dcterms:W3CDTF">2016-02-22T17:16:01Z</dcterms:created>
  <dcterms:modified xsi:type="dcterms:W3CDTF">2016-07-20T11:48:33Z</dcterms:modified>
</cp:coreProperties>
</file>