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4D4D4D"/>
    <a:srgbClr val="111111"/>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D1FAB985-8221-45F2-846A-F078400A1FC8}" type="datetimeFigureOut">
              <a:rPr lang="de-DE" smtClean="0"/>
              <a:t>13.07.2016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264792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D1FAB985-8221-45F2-846A-F078400A1FC8}" type="datetimeFigureOut">
              <a:rPr lang="de-DE" smtClean="0"/>
              <a:t>13.07.2016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63478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D1FAB985-8221-45F2-846A-F078400A1FC8}" type="datetimeFigureOut">
              <a:rPr lang="de-DE" smtClean="0"/>
              <a:t>13.07.2016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57639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D1FAB985-8221-45F2-846A-F078400A1FC8}" type="datetimeFigureOut">
              <a:rPr lang="de-DE" smtClean="0"/>
              <a:t>13.07.2016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1499879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D1FAB985-8221-45F2-846A-F078400A1FC8}" type="datetimeFigureOut">
              <a:rPr lang="de-DE" smtClean="0"/>
              <a:t>13.07.2016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102668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D1FAB985-8221-45F2-846A-F078400A1FC8}" type="datetimeFigureOut">
              <a:rPr lang="de-DE" smtClean="0"/>
              <a:t>13.07.2016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283028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D1FAB985-8221-45F2-846A-F078400A1FC8}" type="datetimeFigureOut">
              <a:rPr lang="de-DE" smtClean="0"/>
              <a:t>13.07.2016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4264593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D1FAB985-8221-45F2-846A-F078400A1FC8}" type="datetimeFigureOut">
              <a:rPr lang="de-DE" smtClean="0"/>
              <a:t>13.07.2016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108015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AB985-8221-45F2-846A-F078400A1FC8}" type="datetimeFigureOut">
              <a:rPr lang="de-DE" smtClean="0"/>
              <a:t>13.07.2016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2742577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D1FAB985-8221-45F2-846A-F078400A1FC8}" type="datetimeFigureOut">
              <a:rPr lang="de-DE" smtClean="0"/>
              <a:t>13.07.2016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652866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D1FAB985-8221-45F2-846A-F078400A1FC8}" type="datetimeFigureOut">
              <a:rPr lang="de-DE" smtClean="0"/>
              <a:t>13.07.2016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17107CD-DF23-4A57-8CF6-A277F307F9B7}" type="slidenum">
              <a:rPr lang="de-DE" smtClean="0"/>
              <a:t>‹Nr.›</a:t>
            </a:fld>
            <a:endParaRPr lang="de-DE"/>
          </a:p>
        </p:txBody>
      </p:sp>
    </p:spTree>
    <p:extLst>
      <p:ext uri="{BB962C8B-B14F-4D97-AF65-F5344CB8AC3E}">
        <p14:creationId xmlns:p14="http://schemas.microsoft.com/office/powerpoint/2010/main" val="3560417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AB985-8221-45F2-846A-F078400A1FC8}" type="datetimeFigureOut">
              <a:rPr lang="de-DE" smtClean="0"/>
              <a:t>13.07.2016</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107CD-DF23-4A57-8CF6-A277F307F9B7}" type="slidenum">
              <a:rPr lang="de-DE" smtClean="0"/>
              <a:t>‹Nr.›</a:t>
            </a:fld>
            <a:endParaRPr lang="de-DE"/>
          </a:p>
        </p:txBody>
      </p:sp>
    </p:spTree>
    <p:extLst>
      <p:ext uri="{BB962C8B-B14F-4D97-AF65-F5344CB8AC3E}">
        <p14:creationId xmlns:p14="http://schemas.microsoft.com/office/powerpoint/2010/main" val="42526508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feld 5"/>
          <p:cNvSpPr txBox="1"/>
          <p:nvPr/>
        </p:nvSpPr>
        <p:spPr>
          <a:xfrm>
            <a:off x="4499825" y="4919938"/>
            <a:ext cx="7421242" cy="1600021"/>
          </a:xfrm>
          <a:prstGeom prst="roundRect">
            <a:avLst>
              <a:gd name="adj" fmla="val 4050"/>
            </a:avLst>
          </a:prstGeom>
          <a:solidFill>
            <a:srgbClr val="4D4D4D">
              <a:alpha val="60000"/>
            </a:srgbClr>
          </a:solidFill>
          <a:ln w="19050">
            <a:solidFill>
              <a:schemeClr val="accent4">
                <a:lumMod val="40000"/>
                <a:lumOff val="60000"/>
              </a:schemeClr>
            </a:solidFill>
          </a:ln>
        </p:spPr>
        <p:txBody>
          <a:bodyPr wrap="square" rtlCol="0">
            <a:spAutoFit/>
          </a:bodyPr>
          <a:lstStyle/>
          <a:p>
            <a:r>
              <a:rPr lang="de-DE" sz="2400" b="1" dirty="0" smtClean="0"/>
              <a:t>Bevölkerung</a:t>
            </a:r>
            <a:r>
              <a:rPr lang="de-DE" sz="2400" dirty="0" smtClean="0"/>
              <a:t>: 1,8 Millionen Einwohner</a:t>
            </a:r>
          </a:p>
          <a:p>
            <a:r>
              <a:rPr lang="de-DE" sz="2400" b="1" dirty="0" smtClean="0"/>
              <a:t>Religion</a:t>
            </a:r>
            <a:r>
              <a:rPr lang="de-DE" sz="2400" dirty="0" smtClean="0"/>
              <a:t>: Islam 89,5% | </a:t>
            </a:r>
            <a:r>
              <a:rPr lang="de-DE" sz="2400" b="1" dirty="0" smtClean="0"/>
              <a:t>Christen</a:t>
            </a:r>
            <a:r>
              <a:rPr lang="de-DE" sz="2400" dirty="0" smtClean="0"/>
              <a:t>: 4,5% (0,8% Evangelikale)</a:t>
            </a:r>
          </a:p>
          <a:p>
            <a:r>
              <a:rPr lang="de-DE" sz="2400" b="1" dirty="0" smtClean="0"/>
              <a:t>Volksgruppen</a:t>
            </a:r>
            <a:r>
              <a:rPr lang="de-DE" sz="2400" dirty="0" smtClean="0"/>
              <a:t>: 32 davon 44% unerreicht</a:t>
            </a:r>
          </a:p>
          <a:p>
            <a:r>
              <a:rPr lang="de-DE" sz="2000" b="1" i="1" dirty="0" smtClean="0">
                <a:sym typeface="Wingdings" panose="05000000000000000000" pitchFamily="2" charset="2"/>
              </a:rPr>
              <a:t></a:t>
            </a:r>
            <a:r>
              <a:rPr lang="de-DE" sz="2400" b="1" i="1" dirty="0" smtClean="0">
                <a:sym typeface="Wingdings" panose="05000000000000000000" pitchFamily="2" charset="2"/>
              </a:rPr>
              <a:t>  </a:t>
            </a:r>
            <a:r>
              <a:rPr lang="de-DE" sz="2400" i="1" dirty="0" smtClean="0"/>
              <a:t>Seit 2015 „Islamische Republik Gambia“</a:t>
            </a:r>
          </a:p>
        </p:txBody>
      </p:sp>
      <p:sp>
        <p:nvSpPr>
          <p:cNvPr id="15" name="Textfeld 14"/>
          <p:cNvSpPr txBox="1"/>
          <p:nvPr/>
        </p:nvSpPr>
        <p:spPr>
          <a:xfrm>
            <a:off x="1276350" y="1636712"/>
            <a:ext cx="8629650" cy="1200329"/>
          </a:xfrm>
          <a:prstGeom prst="rect">
            <a:avLst/>
          </a:prstGeom>
          <a:noFill/>
        </p:spPr>
        <p:txBody>
          <a:bodyPr wrap="square" rtlCol="0">
            <a:spAutoFit/>
          </a:bodyPr>
          <a:lstStyle/>
          <a:p>
            <a:r>
              <a:rPr lang="de-DE" sz="7200" b="1" dirty="0" smtClean="0">
                <a:ln w="0"/>
                <a:blipFill>
                  <a:blip r:embed="rId3"/>
                  <a:tile tx="0" ty="0" sx="100000" sy="100000" flip="none" algn="tl"/>
                </a:blipFill>
                <a:effectLst>
                  <a:outerShdw blurRad="38100" dist="38100" dir="2700000" algn="tl">
                    <a:srgbClr val="000000">
                      <a:alpha val="43137"/>
                    </a:srgbClr>
                  </a:outerShdw>
                </a:effectLst>
                <a:latin typeface="Agency FB" panose="020B0503020202020204" pitchFamily="34" charset="0"/>
              </a:rPr>
              <a:t>Gebet für die Welt</a:t>
            </a:r>
            <a:endParaRPr lang="de-DE" sz="7200" b="1" dirty="0">
              <a:ln w="0"/>
              <a:blipFill>
                <a:blip r:embed="rId3"/>
                <a:tile tx="0" ty="0" sx="100000" sy="100000" flip="none" algn="tl"/>
              </a:blipFill>
              <a:effectLst>
                <a:outerShdw blurRad="38100" dist="38100" dir="2700000" algn="tl">
                  <a:srgbClr val="000000">
                    <a:alpha val="43137"/>
                  </a:srgbClr>
                </a:outerShdw>
              </a:effectLst>
              <a:latin typeface="Agency FB" panose="020B0503020202020204" pitchFamily="34" charset="0"/>
            </a:endParaRPr>
          </a:p>
        </p:txBody>
      </p:sp>
      <p:sp>
        <p:nvSpPr>
          <p:cNvPr id="16" name="Textfeld 15"/>
          <p:cNvSpPr txBox="1"/>
          <p:nvPr/>
        </p:nvSpPr>
        <p:spPr>
          <a:xfrm>
            <a:off x="4328983" y="2483098"/>
            <a:ext cx="5577017" cy="707886"/>
          </a:xfrm>
          <a:prstGeom prst="rect">
            <a:avLst/>
          </a:prstGeom>
          <a:noFill/>
        </p:spPr>
        <p:txBody>
          <a:bodyPr wrap="square" rtlCol="0">
            <a:spAutoFit/>
          </a:bodyPr>
          <a:lstStyle/>
          <a:p>
            <a:r>
              <a:rPr lang="de-DE" sz="4000" dirty="0" smtClean="0">
                <a:ln w="0"/>
                <a:effectLst>
                  <a:outerShdw blurRad="38100" dist="19050" dir="2700000" algn="tl" rotWithShape="0">
                    <a:schemeClr val="dk1">
                      <a:alpha val="40000"/>
                    </a:schemeClr>
                  </a:outerShdw>
                </a:effectLst>
              </a:rPr>
              <a:t>Gambia</a:t>
            </a:r>
            <a:endParaRPr lang="de-DE" sz="4000" dirty="0">
              <a:ln w="0"/>
              <a:effectLst>
                <a:outerShdw blurRad="38100" dist="19050" dir="2700000" algn="tl" rotWithShape="0">
                  <a:schemeClr val="dk1">
                    <a:alpha val="40000"/>
                  </a:schemeClr>
                </a:outerShdw>
              </a:effectLst>
            </a:endParaRPr>
          </a:p>
        </p:txBody>
      </p:sp>
      <p:pic>
        <p:nvPicPr>
          <p:cNvPr id="20" name="Grafik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7491" y="3257337"/>
            <a:ext cx="56029" cy="56029"/>
          </a:xfrm>
          <a:prstGeom prst="rect">
            <a:avLst/>
          </a:prstGeom>
          <a:effectLst>
            <a:glow rad="127000">
              <a:srgbClr val="FFFF00">
                <a:alpha val="80000"/>
              </a:srgbClr>
            </a:glow>
          </a:effectLst>
        </p:spPr>
      </p:pic>
      <p:pic>
        <p:nvPicPr>
          <p:cNvPr id="11" name="Grafik 10"/>
          <p:cNvPicPr>
            <a:picLocks noChangeAspect="1"/>
          </p:cNvPicPr>
          <p:nvPr/>
        </p:nvPicPr>
        <p:blipFill rotWithShape="1">
          <a:blip r:embed="rId5">
            <a:extLst>
              <a:ext uri="{28A0092B-C50C-407E-A947-70E740481C1C}">
                <a14:useLocalDpi xmlns:a14="http://schemas.microsoft.com/office/drawing/2010/main" val="0"/>
              </a:ext>
            </a:extLst>
          </a:blip>
          <a:srcRect b="25954"/>
          <a:stretch/>
        </p:blipFill>
        <p:spPr>
          <a:xfrm>
            <a:off x="380093" y="5784237"/>
            <a:ext cx="1877332" cy="587988"/>
          </a:xfrm>
          <a:prstGeom prst="rect">
            <a:avLst/>
          </a:prstGeom>
        </p:spPr>
      </p:pic>
      <p:pic>
        <p:nvPicPr>
          <p:cNvPr id="13" name="Grafik 12"/>
          <p:cNvPicPr>
            <a:picLocks noChangeAspect="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6000"/>
                    </a14:imgEffect>
                  </a14:imgLayer>
                </a14:imgProps>
              </a:ext>
              <a:ext uri="{28A0092B-C50C-407E-A947-70E740481C1C}">
                <a14:useLocalDpi xmlns:a14="http://schemas.microsoft.com/office/drawing/2010/main" val="0"/>
              </a:ext>
            </a:extLst>
          </a:blip>
          <a:stretch>
            <a:fillRect/>
          </a:stretch>
        </p:blipFill>
        <p:spPr>
          <a:xfrm>
            <a:off x="388184" y="4834858"/>
            <a:ext cx="1342587" cy="904008"/>
          </a:xfrm>
          <a:prstGeom prst="rect">
            <a:avLst/>
          </a:prstGeom>
          <a:effectLst>
            <a:softEdge rad="31750"/>
          </a:effectLst>
        </p:spPr>
      </p:pic>
    </p:spTree>
    <p:extLst>
      <p:ext uri="{BB962C8B-B14F-4D97-AF65-F5344CB8AC3E}">
        <p14:creationId xmlns:p14="http://schemas.microsoft.com/office/powerpoint/2010/main" val="2065309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extfeld 14"/>
          <p:cNvSpPr txBox="1"/>
          <p:nvPr/>
        </p:nvSpPr>
        <p:spPr>
          <a:xfrm>
            <a:off x="101724" y="186263"/>
            <a:ext cx="12254753" cy="6555641"/>
          </a:xfrm>
          <a:prstGeom prst="rect">
            <a:avLst/>
          </a:prstGeom>
          <a:noFill/>
        </p:spPr>
        <p:txBody>
          <a:bodyPr wrap="square" rtlCol="0">
            <a:spAutoFit/>
          </a:bodyPr>
          <a:lstStyle/>
          <a:p>
            <a:pPr marL="457200" lvl="0" indent="-457200">
              <a:buFont typeface="+mj-lt"/>
              <a:buAutoNum type="arabicPeriod"/>
            </a:pPr>
            <a:r>
              <a:rPr lang="de-DE" sz="2400" dirty="0" smtClean="0"/>
              <a:t>Unter Christen und Muslimen herrscht ein sehr freundlicher Umgang </a:t>
            </a:r>
            <a:endParaRPr lang="de-DE" sz="2400" dirty="0"/>
          </a:p>
          <a:p>
            <a:pPr marL="800100" lvl="1" indent="-342900">
              <a:buFont typeface="Arial" panose="020B0604020202020204" pitchFamily="34" charset="0"/>
              <a:buChar char="•"/>
            </a:pPr>
            <a:r>
              <a:rPr lang="de-DE" sz="2400" dirty="0" smtClean="0"/>
              <a:t>Trotz großer Freiheiten beschränkt sich die meiste missionarische</a:t>
            </a:r>
            <a:br>
              <a:rPr lang="de-DE" sz="2400" dirty="0" smtClean="0"/>
            </a:br>
            <a:r>
              <a:rPr lang="de-DE" sz="2400" dirty="0" smtClean="0"/>
              <a:t>Arbeit auf den Großraum Banjul, während im Inland wenig geschieht</a:t>
            </a:r>
          </a:p>
          <a:p>
            <a:pPr marL="800100" lvl="1" indent="-342900">
              <a:buFont typeface="Arial" panose="020B0604020202020204" pitchFamily="34" charset="0"/>
              <a:buChar char="•"/>
            </a:pPr>
            <a:r>
              <a:rPr lang="de-DE" sz="2400" dirty="0" smtClean="0"/>
              <a:t>Einheimischen Pastoren im Inland fehlen meist finanzielle Mittel</a:t>
            </a:r>
          </a:p>
          <a:p>
            <a:pPr marL="800100" lvl="1" indent="-342900">
              <a:buFont typeface="Arial" panose="020B0604020202020204" pitchFamily="34" charset="0"/>
              <a:buChar char="•"/>
            </a:pPr>
            <a:r>
              <a:rPr lang="de-DE" sz="2400" dirty="0" smtClean="0"/>
              <a:t>Betet für ein Fortbestehen der Religionsfreiheit und des Friedens</a:t>
            </a:r>
          </a:p>
          <a:p>
            <a:pPr marL="800100" lvl="1" indent="-342900">
              <a:buFont typeface="Arial" panose="020B0604020202020204" pitchFamily="34" charset="0"/>
              <a:buChar char="•"/>
            </a:pPr>
            <a:endParaRPr lang="de-DE" sz="2400" dirty="0"/>
          </a:p>
          <a:p>
            <a:pPr marL="457200" lvl="0" indent="-457200">
              <a:buFont typeface="+mj-lt"/>
              <a:buAutoNum type="arabicPeriod"/>
            </a:pPr>
            <a:r>
              <a:rPr lang="de-DE" sz="2400" dirty="0" smtClean="0"/>
              <a:t>Der kleinen evangelikalen gambischen Kirche fehlen aktive Mitglieder</a:t>
            </a:r>
          </a:p>
          <a:p>
            <a:pPr marL="914400" lvl="1" indent="-457200">
              <a:buFont typeface="Arial" panose="020B0604020202020204" pitchFamily="34" charset="0"/>
              <a:buChar char="•"/>
            </a:pPr>
            <a:r>
              <a:rPr lang="de-DE" sz="2400" dirty="0" smtClean="0"/>
              <a:t>Viele Mitglieder leben ihren Glauben nicht im Alltag – betet für Reife im Glauben</a:t>
            </a:r>
          </a:p>
          <a:p>
            <a:pPr marL="914400" lvl="1" indent="-457200">
              <a:buFont typeface="Arial" panose="020B0604020202020204" pitchFamily="34" charset="0"/>
              <a:buChar char="•"/>
            </a:pPr>
            <a:r>
              <a:rPr lang="de-DE" sz="2400" dirty="0" smtClean="0"/>
              <a:t>Die aktiven Gläubigen </a:t>
            </a:r>
            <a:r>
              <a:rPr lang="de-DE" sz="2400" dirty="0" smtClean="0"/>
              <a:t>fühlen sich </a:t>
            </a:r>
            <a:r>
              <a:rPr lang="de-DE" sz="2400" dirty="0" smtClean="0"/>
              <a:t>von den Nöten </a:t>
            </a:r>
            <a:r>
              <a:rPr lang="de-DE" sz="2400" dirty="0" smtClean="0"/>
              <a:t>und Dienstmöglichkeiten überwältigt</a:t>
            </a:r>
          </a:p>
          <a:p>
            <a:pPr marL="914400" lvl="1" indent="-457200">
              <a:buFont typeface="Arial" panose="020B0604020202020204" pitchFamily="34" charset="0"/>
              <a:buChar char="•"/>
            </a:pPr>
            <a:r>
              <a:rPr lang="de-DE" sz="2400" dirty="0" smtClean="0"/>
              <a:t>Gemeinden benötigen </a:t>
            </a:r>
            <a:r>
              <a:rPr lang="de-DE" sz="2400" dirty="0" err="1" smtClean="0"/>
              <a:t>Jüngerschaftsprogramme</a:t>
            </a:r>
            <a:r>
              <a:rPr lang="de-DE" sz="2400" dirty="0" smtClean="0"/>
              <a:t> und </a:t>
            </a:r>
            <a:r>
              <a:rPr lang="de-DE" sz="2400" dirty="0" err="1" smtClean="0"/>
              <a:t>Leiterschaftstraining</a:t>
            </a:r>
            <a:endParaRPr lang="de-DE" sz="2400" dirty="0"/>
          </a:p>
          <a:p>
            <a:pPr marL="914400" lvl="1" indent="-457200">
              <a:buFont typeface="Arial" panose="020B0604020202020204" pitchFamily="34" charset="0"/>
              <a:buChar char="•"/>
            </a:pPr>
            <a:endParaRPr lang="de-DE" sz="1200" dirty="0" smtClean="0"/>
          </a:p>
          <a:p>
            <a:pPr marL="457200" lvl="0" indent="-457200">
              <a:buFont typeface="+mj-lt"/>
              <a:buAutoNum type="arabicPeriod"/>
            </a:pPr>
            <a:r>
              <a:rPr lang="de-DE" sz="2400" dirty="0"/>
              <a:t>Betet für die Unerreichten! </a:t>
            </a:r>
            <a:endParaRPr lang="de-DE" sz="2400" dirty="0" smtClean="0"/>
          </a:p>
          <a:p>
            <a:pPr marL="914400" lvl="1" indent="-457200">
              <a:buFont typeface="Arial" panose="020B0604020202020204" pitchFamily="34" charset="0"/>
              <a:buChar char="•"/>
            </a:pPr>
            <a:r>
              <a:rPr lang="de-DE" sz="2400" dirty="0" smtClean="0"/>
              <a:t>Der Missionsfokus muss sich stärker auf die unerreichten  Muslime konzentrieren</a:t>
            </a:r>
            <a:endParaRPr lang="de-DE" sz="2400" dirty="0" smtClean="0"/>
          </a:p>
          <a:p>
            <a:pPr marL="914400" lvl="1" indent="-457200">
              <a:buFont typeface="Arial" panose="020B0604020202020204" pitchFamily="34" charset="0"/>
              <a:buChar char="•"/>
            </a:pPr>
            <a:r>
              <a:rPr lang="de-DE" sz="2400" dirty="0" err="1" smtClean="0"/>
              <a:t>Mandinke</a:t>
            </a:r>
            <a:r>
              <a:rPr lang="de-DE" sz="2400" dirty="0" smtClean="0"/>
              <a:t>: leben eine Mischung aus Islam und Animismus</a:t>
            </a:r>
          </a:p>
          <a:p>
            <a:pPr marL="914400" lvl="1" indent="-457200">
              <a:buFont typeface="Arial" panose="020B0604020202020204" pitchFamily="34" charset="0"/>
              <a:buChar char="•"/>
            </a:pPr>
            <a:r>
              <a:rPr lang="de-DE" sz="2400" dirty="0" err="1" smtClean="0"/>
              <a:t>Fulanis</a:t>
            </a:r>
            <a:r>
              <a:rPr lang="de-DE" sz="2400" dirty="0" smtClean="0"/>
              <a:t> sind weitestgehend unberührt und betrachten sich als Verteidiger des Islam</a:t>
            </a:r>
          </a:p>
          <a:p>
            <a:pPr marL="914400" lvl="1" indent="-457200">
              <a:buFont typeface="Arial" panose="020B0604020202020204" pitchFamily="34" charset="0"/>
              <a:buChar char="•"/>
            </a:pPr>
            <a:r>
              <a:rPr lang="de-DE" sz="2400" dirty="0" err="1" smtClean="0"/>
              <a:t>Jolas</a:t>
            </a:r>
            <a:r>
              <a:rPr lang="de-DE" sz="2400" dirty="0" smtClean="0"/>
              <a:t> sind dafür bekannt sich geistlicher Mächte zu bedienen. Betet, dass sie Frieden in Christus finden, während sich viele zum Islam wenden und einige zum Herrn. Betet auch für medizinische Dienste, Bibelübersetzung und Gemeindegründung in ihren Regionen</a:t>
            </a:r>
          </a:p>
        </p:txBody>
      </p:sp>
      <p:pic>
        <p:nvPicPr>
          <p:cNvPr id="2" name="Grafik 1"/>
          <p:cNvPicPr>
            <a:picLocks noChangeAspect="1"/>
          </p:cNvPicPr>
          <p:nvPr/>
        </p:nvPicPr>
        <p:blipFill>
          <a:blip r:embed="rId3" cstate="print">
            <a:clrChange>
              <a:clrFrom>
                <a:srgbClr val="C7E0EF"/>
              </a:clrFrom>
              <a:clrTo>
                <a:srgbClr val="C7E0EF">
                  <a:alpha val="0"/>
                </a:srgbClr>
              </a:clrTo>
            </a:clrChange>
            <a:extLst>
              <a:ext uri="{28A0092B-C50C-407E-A947-70E740481C1C}">
                <a14:useLocalDpi xmlns:a14="http://schemas.microsoft.com/office/drawing/2010/main" val="0"/>
              </a:ext>
            </a:extLst>
          </a:blip>
          <a:stretch>
            <a:fillRect/>
          </a:stretch>
        </p:blipFill>
        <p:spPr>
          <a:xfrm>
            <a:off x="9155693" y="-41757"/>
            <a:ext cx="3095323" cy="2190031"/>
          </a:xfrm>
          <a:prstGeom prst="rect">
            <a:avLst/>
          </a:prstGeom>
          <a:effectLst>
            <a:softEdge rad="31750"/>
          </a:effectLst>
        </p:spPr>
      </p:pic>
    </p:spTree>
    <p:extLst>
      <p:ext uri="{BB962C8B-B14F-4D97-AF65-F5344CB8AC3E}">
        <p14:creationId xmlns:p14="http://schemas.microsoft.com/office/powerpoint/2010/main" val="874306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7491" y="3257337"/>
            <a:ext cx="56029" cy="56029"/>
          </a:xfrm>
          <a:prstGeom prst="rect">
            <a:avLst/>
          </a:prstGeom>
          <a:effectLst>
            <a:glow rad="127000">
              <a:srgbClr val="FFFF00">
                <a:alpha val="80000"/>
              </a:srgbClr>
            </a:glow>
          </a:effectLst>
        </p:spPr>
      </p:pic>
      <p:sp>
        <p:nvSpPr>
          <p:cNvPr id="15" name="Textfeld 14"/>
          <p:cNvSpPr txBox="1"/>
          <p:nvPr/>
        </p:nvSpPr>
        <p:spPr>
          <a:xfrm>
            <a:off x="6508375" y="2824121"/>
            <a:ext cx="4112000" cy="1446550"/>
          </a:xfrm>
          <a:prstGeom prst="rect">
            <a:avLst/>
          </a:prstGeom>
          <a:noFill/>
        </p:spPr>
        <p:txBody>
          <a:bodyPr wrap="square" rtlCol="0">
            <a:spAutoFit/>
          </a:bodyPr>
          <a:lstStyle/>
          <a:p>
            <a:r>
              <a:rPr lang="de-DE" sz="8800" b="1" dirty="0" err="1" smtClean="0">
                <a:blipFill>
                  <a:blip r:embed="rId4"/>
                  <a:tile tx="0" ty="0" sx="100000" sy="100000" flip="none" algn="tl"/>
                </a:blipFill>
                <a:effectLst>
                  <a:outerShdw blurRad="38100" dist="38100" dir="2700000" algn="tl">
                    <a:srgbClr val="000000">
                      <a:alpha val="43137"/>
                    </a:srgbClr>
                  </a:outerShdw>
                </a:effectLst>
                <a:latin typeface="Agency FB" panose="020B0503020202020204" pitchFamily="34" charset="0"/>
              </a:rPr>
              <a:t>Thank</a:t>
            </a:r>
            <a:r>
              <a:rPr lang="de-DE" sz="8800" b="1" dirty="0" smtClean="0">
                <a:blipFill>
                  <a:blip r:embed="rId4"/>
                  <a:tile tx="0" ty="0" sx="100000" sy="100000" flip="none" algn="tl"/>
                </a:blipFill>
                <a:effectLst>
                  <a:outerShdw blurRad="38100" dist="38100" dir="2700000" algn="tl">
                    <a:srgbClr val="000000">
                      <a:alpha val="43137"/>
                    </a:srgbClr>
                  </a:outerShdw>
                </a:effectLst>
                <a:latin typeface="Agency FB" panose="020B0503020202020204" pitchFamily="34" charset="0"/>
              </a:rPr>
              <a:t> </a:t>
            </a:r>
            <a:r>
              <a:rPr lang="de-DE" sz="8800" b="1" dirty="0" err="1" smtClean="0">
                <a:blipFill>
                  <a:blip r:embed="rId4"/>
                  <a:tile tx="0" ty="0" sx="100000" sy="100000" flip="none" algn="tl"/>
                </a:blipFill>
                <a:effectLst>
                  <a:outerShdw blurRad="38100" dist="38100" dir="2700000" algn="tl">
                    <a:srgbClr val="000000">
                      <a:alpha val="43137"/>
                    </a:srgbClr>
                  </a:outerShdw>
                </a:effectLst>
                <a:latin typeface="Agency FB" panose="020B0503020202020204" pitchFamily="34" charset="0"/>
              </a:rPr>
              <a:t>You</a:t>
            </a:r>
            <a:endParaRPr lang="de-DE" sz="8800" b="1" dirty="0">
              <a:ln w="0"/>
              <a:blipFill>
                <a:blip r:embed="rId4"/>
                <a:tile tx="0" ty="0" sx="100000" sy="100000" flip="none" algn="tl"/>
              </a:blipFill>
              <a:effectLst>
                <a:outerShdw blurRad="38100" dist="38100" dir="2700000" algn="tl">
                  <a:srgbClr val="000000">
                    <a:alpha val="43137"/>
                  </a:srgbClr>
                </a:outerShdw>
              </a:effectLst>
              <a:latin typeface="Agency FB" panose="020B0503020202020204" pitchFamily="34" charset="0"/>
            </a:endParaRPr>
          </a:p>
        </p:txBody>
      </p:sp>
      <p:sp>
        <p:nvSpPr>
          <p:cNvPr id="16" name="Textfeld 15"/>
          <p:cNvSpPr txBox="1"/>
          <p:nvPr/>
        </p:nvSpPr>
        <p:spPr>
          <a:xfrm>
            <a:off x="7444318" y="3848993"/>
            <a:ext cx="4557499" cy="707886"/>
          </a:xfrm>
          <a:prstGeom prst="rect">
            <a:avLst/>
          </a:prstGeom>
          <a:noFill/>
        </p:spPr>
        <p:txBody>
          <a:bodyPr wrap="square" rtlCol="0">
            <a:spAutoFit/>
          </a:bodyPr>
          <a:lstStyle/>
          <a:p>
            <a:r>
              <a:rPr lang="de-DE" sz="4000" dirty="0" smtClean="0">
                <a:ln w="0"/>
                <a:effectLst>
                  <a:outerShdw blurRad="38100" dist="19050" dir="2700000" algn="tl" rotWithShape="0">
                    <a:schemeClr val="dk1">
                      <a:alpha val="40000"/>
                    </a:schemeClr>
                  </a:outerShdw>
                </a:effectLst>
              </a:rPr>
              <a:t>[Eng.: Danke!]</a:t>
            </a:r>
            <a:endParaRPr lang="de-DE" sz="4000" dirty="0">
              <a:ln w="0"/>
              <a:effectLst>
                <a:outerShdw blurRad="38100" dist="19050" dir="2700000" algn="tl" rotWithShape="0">
                  <a:schemeClr val="dk1">
                    <a:alpha val="40000"/>
                  </a:schemeClr>
                </a:outerShdw>
              </a:effectLst>
            </a:endParaRPr>
          </a:p>
        </p:txBody>
      </p:sp>
      <p:pic>
        <p:nvPicPr>
          <p:cNvPr id="11" name="Grafik 10"/>
          <p:cNvPicPr>
            <a:picLocks noChangeAspect="1"/>
          </p:cNvPicPr>
          <p:nvPr/>
        </p:nvPicPr>
        <p:blipFill rotWithShape="1">
          <a:blip r:embed="rId5">
            <a:extLst>
              <a:ext uri="{28A0092B-C50C-407E-A947-70E740481C1C}">
                <a14:useLocalDpi xmlns:a14="http://schemas.microsoft.com/office/drawing/2010/main" val="0"/>
              </a:ext>
            </a:extLst>
          </a:blip>
          <a:srcRect b="25954"/>
          <a:stretch/>
        </p:blipFill>
        <p:spPr>
          <a:xfrm>
            <a:off x="380093" y="5784237"/>
            <a:ext cx="1877332" cy="587988"/>
          </a:xfrm>
          <a:prstGeom prst="rect">
            <a:avLst/>
          </a:prstGeom>
        </p:spPr>
      </p:pic>
      <p:pic>
        <p:nvPicPr>
          <p:cNvPr id="12" name="Grafik 11"/>
          <p:cNvPicPr>
            <a:picLocks noChangeAspect="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6000"/>
                    </a14:imgEffect>
                  </a14:imgLayer>
                </a14:imgProps>
              </a:ext>
              <a:ext uri="{28A0092B-C50C-407E-A947-70E740481C1C}">
                <a14:useLocalDpi xmlns:a14="http://schemas.microsoft.com/office/drawing/2010/main" val="0"/>
              </a:ext>
            </a:extLst>
          </a:blip>
          <a:stretch>
            <a:fillRect/>
          </a:stretch>
        </p:blipFill>
        <p:spPr>
          <a:xfrm>
            <a:off x="388184" y="4834858"/>
            <a:ext cx="1342587" cy="904008"/>
          </a:xfrm>
          <a:prstGeom prst="rect">
            <a:avLst/>
          </a:prstGeom>
          <a:effectLst>
            <a:softEdge rad="31750"/>
          </a:effectLst>
        </p:spPr>
      </p:pic>
    </p:spTree>
    <p:extLst>
      <p:ext uri="{BB962C8B-B14F-4D97-AF65-F5344CB8AC3E}">
        <p14:creationId xmlns:p14="http://schemas.microsoft.com/office/powerpoint/2010/main" val="246927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feld 4"/>
          <p:cNvSpPr txBox="1"/>
          <p:nvPr/>
        </p:nvSpPr>
        <p:spPr>
          <a:xfrm>
            <a:off x="5078912" y="5222123"/>
            <a:ext cx="6734147" cy="954107"/>
          </a:xfrm>
          <a:prstGeom prst="rect">
            <a:avLst/>
          </a:prstGeom>
          <a:noFill/>
        </p:spPr>
        <p:txBody>
          <a:bodyPr wrap="square" rtlCol="0">
            <a:spAutoFit/>
          </a:bodyPr>
          <a:lstStyle/>
          <a:p>
            <a:r>
              <a:rPr lang="de-DE" sz="1400" dirty="0" smtClean="0"/>
              <a:t>All </a:t>
            </a:r>
            <a:r>
              <a:rPr lang="de-DE" sz="1400" dirty="0" err="1" smtClean="0"/>
              <a:t>Rights</a:t>
            </a:r>
            <a:r>
              <a:rPr lang="de-DE" sz="1400" dirty="0" smtClean="0"/>
              <a:t> </a:t>
            </a:r>
            <a:r>
              <a:rPr lang="de-DE" sz="1400" dirty="0" err="1" smtClean="0"/>
              <a:t>Reserved</a:t>
            </a:r>
            <a:r>
              <a:rPr lang="de-DE" sz="1400" dirty="0" smtClean="0"/>
              <a:t> </a:t>
            </a:r>
            <a:r>
              <a:rPr lang="de-DE" sz="1400" dirty="0" err="1" smtClean="0"/>
              <a:t>by</a:t>
            </a:r>
            <a:r>
              <a:rPr lang="de-DE" sz="1400" dirty="0" smtClean="0"/>
              <a:t> </a:t>
            </a:r>
            <a:r>
              <a:rPr lang="de-DE" sz="1400" dirty="0" err="1" smtClean="0"/>
              <a:t>their</a:t>
            </a:r>
            <a:r>
              <a:rPr lang="de-DE" sz="1400" dirty="0" smtClean="0"/>
              <a:t> </a:t>
            </a:r>
            <a:r>
              <a:rPr lang="de-DE" sz="1400" dirty="0" err="1" smtClean="0"/>
              <a:t>respective</a:t>
            </a:r>
            <a:r>
              <a:rPr lang="de-DE" sz="1400" dirty="0" smtClean="0"/>
              <a:t> </a:t>
            </a:r>
            <a:r>
              <a:rPr lang="de-DE" sz="1400" dirty="0" err="1" smtClean="0"/>
              <a:t>owners</a:t>
            </a:r>
            <a:endParaRPr lang="de-DE" sz="1400" dirty="0" smtClean="0"/>
          </a:p>
          <a:p>
            <a:r>
              <a:rPr lang="de-DE" sz="1400" dirty="0" smtClean="0"/>
              <a:t>Information </a:t>
            </a:r>
            <a:r>
              <a:rPr lang="de-DE" sz="1400" dirty="0" err="1" smtClean="0"/>
              <a:t>and</a:t>
            </a:r>
            <a:r>
              <a:rPr lang="de-DE" sz="1400" dirty="0" smtClean="0"/>
              <a:t> Country </a:t>
            </a:r>
            <a:r>
              <a:rPr lang="de-DE" sz="1400" dirty="0" err="1" smtClean="0"/>
              <a:t>Map</a:t>
            </a:r>
            <a:r>
              <a:rPr lang="de-DE" sz="1400" dirty="0" smtClean="0"/>
              <a:t>: </a:t>
            </a:r>
            <a:r>
              <a:rPr lang="de-DE" sz="1400" baseline="30000" dirty="0"/>
              <a:t>©</a:t>
            </a:r>
            <a:r>
              <a:rPr lang="de-DE" sz="1400" dirty="0"/>
              <a:t> 2016 Operation World (www.operationworld.org</a:t>
            </a:r>
            <a:r>
              <a:rPr lang="de-DE" sz="1400" dirty="0" smtClean="0"/>
              <a:t>) Country </a:t>
            </a:r>
            <a:r>
              <a:rPr lang="de-DE" sz="1400" dirty="0" err="1" smtClean="0"/>
              <a:t>Flag</a:t>
            </a:r>
            <a:r>
              <a:rPr lang="de-DE" sz="1400" dirty="0" smtClean="0"/>
              <a:t>: </a:t>
            </a:r>
            <a:r>
              <a:rPr lang="de-DE" sz="1400" baseline="30000" dirty="0" smtClean="0"/>
              <a:t>©</a:t>
            </a:r>
            <a:r>
              <a:rPr lang="de-DE" sz="1400" dirty="0"/>
              <a:t> </a:t>
            </a:r>
            <a:r>
              <a:rPr lang="de-DE" sz="1400" dirty="0" smtClean="0"/>
              <a:t>2016 Nicolas Raymond (www.freestock.ca)</a:t>
            </a:r>
          </a:p>
          <a:p>
            <a:r>
              <a:rPr lang="de-DE" sz="1400" dirty="0" smtClean="0"/>
              <a:t>Country Icon: </a:t>
            </a:r>
            <a:r>
              <a:rPr lang="de-DE" sz="1400" dirty="0" err="1" smtClean="0"/>
              <a:t>designed</a:t>
            </a:r>
            <a:r>
              <a:rPr lang="de-DE" sz="1400" dirty="0" smtClean="0"/>
              <a:t> </a:t>
            </a:r>
            <a:r>
              <a:rPr lang="de-DE" sz="1400" dirty="0" err="1" smtClean="0"/>
              <a:t>by</a:t>
            </a:r>
            <a:r>
              <a:rPr lang="de-DE" sz="1400" dirty="0" smtClean="0"/>
              <a:t> </a:t>
            </a:r>
            <a:r>
              <a:rPr lang="de-DE" sz="1400" dirty="0" err="1" smtClean="0"/>
              <a:t>Freepik</a:t>
            </a:r>
            <a:r>
              <a:rPr lang="de-DE" sz="1400" dirty="0" smtClean="0"/>
              <a:t> (www.freepik.com)</a:t>
            </a:r>
          </a:p>
        </p:txBody>
      </p:sp>
    </p:spTree>
    <p:extLst>
      <p:ext uri="{BB962C8B-B14F-4D97-AF65-F5344CB8AC3E}">
        <p14:creationId xmlns:p14="http://schemas.microsoft.com/office/powerpoint/2010/main" val="3476212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102</Words>
  <Application>Microsoft Office PowerPoint</Application>
  <PresentationFormat>Benutzerdefiniert</PresentationFormat>
  <Paragraphs>26</Paragraphs>
  <Slides>4</Slides>
  <Notes>0</Notes>
  <HiddenSlides>0</HiddenSlides>
  <MMClips>0</MMClips>
  <ScaleCrop>false</ScaleCrop>
  <HeadingPairs>
    <vt:vector size="4" baseType="variant">
      <vt:variant>
        <vt:lpstr>Design</vt:lpstr>
      </vt:variant>
      <vt:variant>
        <vt:i4>1</vt:i4>
      </vt:variant>
      <vt:variant>
        <vt:lpstr>Folientitel</vt:lpstr>
      </vt:variant>
      <vt:variant>
        <vt:i4>4</vt:i4>
      </vt:variant>
    </vt:vector>
  </HeadingPairs>
  <TitlesOfParts>
    <vt:vector size="5" baseType="lpstr">
      <vt:lpstr>Office Theme</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Neumann</dc:creator>
  <cp:lastModifiedBy>Johannes Böker</cp:lastModifiedBy>
  <cp:revision>67</cp:revision>
  <dcterms:created xsi:type="dcterms:W3CDTF">2016-02-22T17:16:01Z</dcterms:created>
  <dcterms:modified xsi:type="dcterms:W3CDTF">2016-07-13T12:21:18Z</dcterms:modified>
</cp:coreProperties>
</file>