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4D4D4D"/>
    <a:srgbClr val="111111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20.07.2016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92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20.07.2016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78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20.07.2016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39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20.07.2016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87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20.07.2016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68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20.07.2016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28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20.07.2016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59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20.07.2016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15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20.07.2016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57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20.07.2016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86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20.07.2016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41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AB985-8221-45F2-846A-F078400A1FC8}" type="datetimeFigureOut">
              <a:rPr lang="de-DE" smtClean="0"/>
              <a:t>20.07.2016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650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555524" y="4863882"/>
            <a:ext cx="7271041" cy="1600021"/>
          </a:xfrm>
          <a:prstGeom prst="roundRect">
            <a:avLst>
              <a:gd name="adj" fmla="val 4235"/>
            </a:avLst>
          </a:prstGeom>
          <a:solidFill>
            <a:srgbClr val="4D4D4D">
              <a:alpha val="60000"/>
            </a:srgbClr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Bevölkerung</a:t>
            </a:r>
            <a:r>
              <a:rPr lang="de-DE" sz="2400" dirty="0" smtClean="0"/>
              <a:t>: 693.385 Einwohner</a:t>
            </a:r>
          </a:p>
          <a:p>
            <a:r>
              <a:rPr lang="de-DE" sz="2400" b="1" dirty="0" smtClean="0"/>
              <a:t>Religion</a:t>
            </a:r>
            <a:r>
              <a:rPr lang="de-DE" sz="2400" dirty="0" smtClean="0"/>
              <a:t>: </a:t>
            </a:r>
            <a:r>
              <a:rPr lang="de-DE" sz="2400" b="1" dirty="0" smtClean="0"/>
              <a:t>Christen</a:t>
            </a:r>
            <a:r>
              <a:rPr lang="de-DE" sz="2400" dirty="0" smtClean="0"/>
              <a:t>: 90% (4,4% Evangelikale)</a:t>
            </a:r>
          </a:p>
          <a:p>
            <a:r>
              <a:rPr lang="de-DE" sz="2400" b="1" dirty="0" smtClean="0"/>
              <a:t>Volksgruppen</a:t>
            </a:r>
            <a:r>
              <a:rPr lang="de-DE" sz="2400" dirty="0" smtClean="0"/>
              <a:t>: 22 davon 9% unerreicht</a:t>
            </a:r>
          </a:p>
          <a:p>
            <a:r>
              <a:rPr lang="de-DE" sz="2000" b="1" i="1" dirty="0" smtClean="0">
                <a:sym typeface="Wingdings" panose="05000000000000000000" pitchFamily="2" charset="2"/>
              </a:rPr>
              <a:t></a:t>
            </a:r>
            <a:r>
              <a:rPr lang="de-DE" sz="2400" i="1" dirty="0" smtClean="0"/>
              <a:t>  Gehört zu den weltweit größten Pro-Kopf-Einkommen</a:t>
            </a: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235" y="3671520"/>
            <a:ext cx="92869" cy="92869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  <p:sp>
        <p:nvSpPr>
          <p:cNvPr id="15" name="Textfeld 14"/>
          <p:cNvSpPr txBox="1"/>
          <p:nvPr/>
        </p:nvSpPr>
        <p:spPr>
          <a:xfrm>
            <a:off x="1276350" y="1636712"/>
            <a:ext cx="8629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 smtClean="0">
                <a:ln w="0"/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Gebet für die Welt</a:t>
            </a:r>
            <a:endParaRPr lang="de-DE" sz="7200" b="1" dirty="0">
              <a:ln w="0"/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328983" y="2483098"/>
            <a:ext cx="5577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Äquatorialguinea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86" y="4812841"/>
            <a:ext cx="1407985" cy="948043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20653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957" y="-42570"/>
            <a:ext cx="3102796" cy="2191657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7" name="Textfeld 16"/>
          <p:cNvSpPr txBox="1"/>
          <p:nvPr/>
        </p:nvSpPr>
        <p:spPr>
          <a:xfrm>
            <a:off x="101724" y="677551"/>
            <a:ext cx="12254753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Betet für die  </a:t>
            </a:r>
            <a:r>
              <a:rPr lang="de-DE" sz="2400" dirty="0" smtClean="0"/>
              <a:t>Wirtschaft</a:t>
            </a:r>
            <a:r>
              <a:rPr lang="de-DE" sz="2400" dirty="0" smtClean="0"/>
              <a:t> und </a:t>
            </a:r>
            <a:r>
              <a:rPr lang="de-DE" sz="2400" dirty="0" smtClean="0"/>
              <a:t>P</a:t>
            </a:r>
            <a:r>
              <a:rPr lang="de-DE" sz="2400" dirty="0" smtClean="0"/>
              <a:t>olitik Äquatorial-Guineas</a:t>
            </a: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Enorme Ölvorkommen machen die korrupte Elite reich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Westl. Konzerne arbeiten mit der Regierung, trotz großer </a:t>
            </a:r>
            <a:br>
              <a:rPr lang="de-DE" sz="2400" dirty="0" smtClean="0"/>
            </a:br>
            <a:r>
              <a:rPr lang="de-DE" sz="2400" dirty="0" smtClean="0"/>
              <a:t>Menschenrechtsverletzungen, zusammen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Der Öl-Boom lockt viele Ausländer, Christen und Muslime, ins Land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Betet, dass Ölkonzerne ihr Geschäft zu Gunsten der Gesamtbevölkerung vorantreiben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Betet, dass ausländische Christen sich </a:t>
            </a:r>
            <a:r>
              <a:rPr lang="de-DE" sz="2400" dirty="0" smtClean="0"/>
              <a:t>der </a:t>
            </a:r>
            <a:r>
              <a:rPr lang="de-DE" sz="2400" dirty="0" smtClean="0"/>
              <a:t>geistl. und physischen Nöten annehmen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Die Religionsfreiheit wurde seit der brutalen Verfolgung in den 70ern gestärkt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err="1" smtClean="0"/>
              <a:t>Äquat</a:t>
            </a:r>
            <a:r>
              <a:rPr lang="de-DE" sz="2400" dirty="0" smtClean="0"/>
              <a:t>.-Guinea hat den höchsten römisch-katholischen Bevölkerungsanteil ganz Afrikas, doch unter der Oberfläche </a:t>
            </a:r>
            <a:r>
              <a:rPr lang="de-DE" sz="2400" dirty="0" smtClean="0"/>
              <a:t>praktizieren  </a:t>
            </a:r>
            <a:r>
              <a:rPr lang="de-DE" sz="2400" dirty="0" smtClean="0"/>
              <a:t>die meisten Menschen </a:t>
            </a:r>
            <a:r>
              <a:rPr lang="de-DE" sz="2400" dirty="0" smtClean="0"/>
              <a:t>ihre Stammesreligion.</a:t>
            </a:r>
            <a:endParaRPr lang="de-DE" sz="24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Betet um eine </a:t>
            </a:r>
            <a:r>
              <a:rPr lang="de-DE" sz="2400" dirty="0" smtClean="0"/>
              <a:t>klare Verkündigung des Evangeliums </a:t>
            </a:r>
            <a:r>
              <a:rPr lang="de-DE" sz="2400" dirty="0" smtClean="0"/>
              <a:t>und eine positive Reaktion darauf.</a:t>
            </a:r>
            <a:endParaRPr lang="de-DE" sz="24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Neuere </a:t>
            </a:r>
            <a:r>
              <a:rPr lang="de-DE" sz="2400" dirty="0" smtClean="0"/>
              <a:t>pfingstliche </a:t>
            </a:r>
            <a:r>
              <a:rPr lang="de-DE" sz="2400" dirty="0" smtClean="0"/>
              <a:t>und evangelikale Gemeinden entwickeln sich gut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Betet für die neuen </a:t>
            </a:r>
            <a:r>
              <a:rPr lang="de-DE" sz="2400" dirty="0" smtClean="0"/>
              <a:t>Gemeinden: Absage an die Sünde und </a:t>
            </a:r>
            <a:r>
              <a:rPr lang="de-DE" sz="2400" dirty="0" smtClean="0"/>
              <a:t>Hingabe zur Verkündigung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Die Regierung </a:t>
            </a:r>
            <a:r>
              <a:rPr lang="de-DE" sz="2400" dirty="0" smtClean="0"/>
              <a:t>steht  </a:t>
            </a:r>
            <a:r>
              <a:rPr lang="de-DE" sz="2400" dirty="0" smtClean="0"/>
              <a:t>christl. Gemeinden und Missionen </a:t>
            </a:r>
            <a:r>
              <a:rPr lang="de-DE" sz="2400" dirty="0" smtClean="0"/>
              <a:t>wohlwollenden gegenüber . Betet </a:t>
            </a:r>
            <a:r>
              <a:rPr lang="de-DE" sz="2400" dirty="0" smtClean="0"/>
              <a:t>für offen Türen zum klaren Bekenntnis.</a:t>
            </a:r>
          </a:p>
        </p:txBody>
      </p:sp>
    </p:spTree>
    <p:extLst>
      <p:ext uri="{BB962C8B-B14F-4D97-AF65-F5344CB8AC3E}">
        <p14:creationId xmlns:p14="http://schemas.microsoft.com/office/powerpoint/2010/main" val="87430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6991350" y="3429000"/>
            <a:ext cx="71598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b="1" dirty="0" err="1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akiba</a:t>
            </a:r>
            <a:r>
              <a:rPr lang="de-DE" sz="8800" b="1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!</a:t>
            </a:r>
            <a:endParaRPr lang="de-DE" sz="8800" b="1" dirty="0">
              <a:ln w="0"/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210294" y="4521607"/>
            <a:ext cx="5577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[Fang: Danke!]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235" y="3671520"/>
            <a:ext cx="92869" cy="92869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86" y="4812841"/>
            <a:ext cx="1407985" cy="948043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24692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078912" y="5222123"/>
            <a:ext cx="6734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All </a:t>
            </a:r>
            <a:r>
              <a:rPr lang="de-DE" sz="1400" dirty="0" err="1" smtClean="0"/>
              <a:t>Rights</a:t>
            </a:r>
            <a:r>
              <a:rPr lang="de-DE" sz="1400" dirty="0" smtClean="0"/>
              <a:t> </a:t>
            </a:r>
            <a:r>
              <a:rPr lang="de-DE" sz="1400" dirty="0" err="1" smtClean="0"/>
              <a:t>Reserved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their</a:t>
            </a:r>
            <a:r>
              <a:rPr lang="de-DE" sz="1400" dirty="0" smtClean="0"/>
              <a:t> </a:t>
            </a:r>
            <a:r>
              <a:rPr lang="de-DE" sz="1400" dirty="0" err="1" smtClean="0"/>
              <a:t>respective</a:t>
            </a:r>
            <a:r>
              <a:rPr lang="de-DE" sz="1400" dirty="0" smtClean="0"/>
              <a:t> </a:t>
            </a:r>
            <a:r>
              <a:rPr lang="de-DE" sz="1400" dirty="0" err="1" smtClean="0"/>
              <a:t>owners</a:t>
            </a:r>
            <a:endParaRPr lang="de-DE" sz="1400" dirty="0" smtClean="0"/>
          </a:p>
          <a:p>
            <a:r>
              <a:rPr lang="de-DE" sz="1400" dirty="0" smtClean="0"/>
              <a:t>Information </a:t>
            </a:r>
            <a:r>
              <a:rPr lang="de-DE" sz="1400" dirty="0" err="1" smtClean="0"/>
              <a:t>and</a:t>
            </a:r>
            <a:r>
              <a:rPr lang="de-DE" sz="1400" dirty="0" smtClean="0"/>
              <a:t> Country </a:t>
            </a:r>
            <a:r>
              <a:rPr lang="de-DE" sz="1400" dirty="0" err="1" smtClean="0"/>
              <a:t>Map</a:t>
            </a:r>
            <a:r>
              <a:rPr lang="de-DE" sz="1400" dirty="0" smtClean="0"/>
              <a:t>: </a:t>
            </a:r>
            <a:r>
              <a:rPr lang="de-DE" sz="1400" baseline="30000" dirty="0"/>
              <a:t>©</a:t>
            </a:r>
            <a:r>
              <a:rPr lang="de-DE" sz="1400" dirty="0"/>
              <a:t> 2016 Operation World (www.operationworld.org</a:t>
            </a:r>
            <a:r>
              <a:rPr lang="de-DE" sz="1400" dirty="0" smtClean="0"/>
              <a:t>) Country </a:t>
            </a:r>
            <a:r>
              <a:rPr lang="de-DE" sz="1400" dirty="0" err="1" smtClean="0"/>
              <a:t>Flag</a:t>
            </a:r>
            <a:r>
              <a:rPr lang="de-DE" sz="1400" dirty="0" smtClean="0"/>
              <a:t>: </a:t>
            </a:r>
            <a:r>
              <a:rPr lang="de-DE" sz="1400" baseline="30000" dirty="0" smtClean="0"/>
              <a:t>©</a:t>
            </a:r>
            <a:r>
              <a:rPr lang="de-DE" sz="1400" dirty="0"/>
              <a:t> </a:t>
            </a:r>
            <a:r>
              <a:rPr lang="de-DE" sz="1400" dirty="0" smtClean="0"/>
              <a:t>2016 Nicolas Raymond (www.freestock.ca)</a:t>
            </a:r>
          </a:p>
          <a:p>
            <a:r>
              <a:rPr lang="de-DE" sz="1400" dirty="0" smtClean="0"/>
              <a:t>Country Icon: </a:t>
            </a:r>
            <a:r>
              <a:rPr lang="de-DE" sz="1400" dirty="0" err="1" smtClean="0"/>
              <a:t>designed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Freepik</a:t>
            </a:r>
            <a:r>
              <a:rPr lang="de-DE" sz="1400" dirty="0" smtClean="0"/>
              <a:t> (www.freepik.com)</a:t>
            </a:r>
          </a:p>
        </p:txBody>
      </p:sp>
    </p:spTree>
    <p:extLst>
      <p:ext uri="{BB962C8B-B14F-4D97-AF65-F5344CB8AC3E}">
        <p14:creationId xmlns:p14="http://schemas.microsoft.com/office/powerpoint/2010/main" val="274373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103</Words>
  <Application>Microsoft Office PowerPoint</Application>
  <PresentationFormat>Benutzerdefiniert</PresentationFormat>
  <Paragraphs>24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Neumann</dc:creator>
  <cp:lastModifiedBy>Johannes Böker</cp:lastModifiedBy>
  <cp:revision>60</cp:revision>
  <dcterms:created xsi:type="dcterms:W3CDTF">2016-02-22T17:16:01Z</dcterms:created>
  <dcterms:modified xsi:type="dcterms:W3CDTF">2016-07-20T11:37:21Z</dcterms:modified>
</cp:coreProperties>
</file>