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29.04.2016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4328983" y="4863882"/>
            <a:ext cx="7497582" cy="1600021"/>
          </a:xfrm>
          <a:prstGeom prst="roundRect">
            <a:avLst>
              <a:gd name="adj" fmla="val 4235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9,4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Islam 99,7%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0,3% (0,0%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22 davon 77% unerreicht</a:t>
            </a:r>
          </a:p>
          <a:p>
            <a:r>
              <a:rPr lang="de-DE" sz="2000" b="1" i="1" dirty="0" smtClean="0">
                <a:sym typeface="Wingdings" panose="05000000000000000000" pitchFamily="2" charset="2"/>
              </a:rPr>
              <a:t></a:t>
            </a:r>
            <a:r>
              <a:rPr lang="de-DE" sz="2400" i="1" dirty="0" smtClean="0"/>
              <a:t>  Der gescheiterte Staat Nr. 1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276350" y="1636712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328983" y="2483098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Somalia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3" y="4832247"/>
            <a:ext cx="1343689" cy="90923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19" y="3350362"/>
            <a:ext cx="532664" cy="532664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34" y="3304790"/>
            <a:ext cx="250033" cy="25003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C7E0EF"/>
              </a:clrFrom>
              <a:clrTo>
                <a:srgbClr val="C7E0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12" y="-33558"/>
            <a:ext cx="3102796" cy="2195317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7" name="Textfeld 16"/>
          <p:cNvSpPr txBox="1"/>
          <p:nvPr/>
        </p:nvSpPr>
        <p:spPr>
          <a:xfrm>
            <a:off x="33992" y="452963"/>
            <a:ext cx="1225475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27275" lvl="0" indent="-457200">
              <a:buFont typeface="+mj-lt"/>
              <a:buAutoNum type="arabicPeriod"/>
              <a:tabLst>
                <a:tab pos="2244725" algn="l"/>
              </a:tabLst>
            </a:pPr>
            <a:r>
              <a:rPr lang="de-DE" sz="2400" dirty="0" err="1" smtClean="0"/>
              <a:t>Afrika‘s</a:t>
            </a:r>
            <a:r>
              <a:rPr lang="de-DE" sz="2400" dirty="0" smtClean="0"/>
              <a:t> gescheiterter Staat Nr. 1 in seinem Wiederaufbau: </a:t>
            </a:r>
            <a:endParaRPr lang="de-DE" sz="2400" dirty="0"/>
          </a:p>
          <a:p>
            <a:pPr marL="2605088" lvl="1" indent="-457200">
              <a:buFont typeface="Arial" panose="020B0604020202020204" pitchFamily="34" charset="0"/>
              <a:buChar char="•"/>
              <a:tabLst>
                <a:tab pos="2687638" algn="l"/>
              </a:tabLst>
            </a:pPr>
            <a:r>
              <a:rPr lang="de-DE" sz="2400" dirty="0" smtClean="0"/>
              <a:t>Nach 20 Jahren Bürgerkrieg wurde ein neues Parlament eingesetzt</a:t>
            </a:r>
          </a:p>
          <a:p>
            <a:pPr marL="2605088" lvl="1" indent="-457200">
              <a:buFont typeface="Arial" panose="020B0604020202020204" pitchFamily="34" charset="0"/>
              <a:buChar char="•"/>
              <a:tabLst>
                <a:tab pos="2687638" algn="l"/>
              </a:tabLst>
            </a:pPr>
            <a:r>
              <a:rPr lang="de-DE" sz="2400" dirty="0" smtClean="0"/>
              <a:t>Die Al-Kaida nahe Islamistengruppe Al-</a:t>
            </a:r>
            <a:r>
              <a:rPr lang="de-DE" sz="2400" dirty="0" err="1" smtClean="0"/>
              <a:t>Shabab</a:t>
            </a:r>
            <a:r>
              <a:rPr lang="de-DE" sz="2400" dirty="0" smtClean="0"/>
              <a:t> ist stark im Rückzug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081088" lvl="0" indent="-457200">
              <a:buFont typeface="+mj-lt"/>
              <a:buAutoNum type="arabicPeriod"/>
            </a:pPr>
            <a:r>
              <a:rPr lang="de-DE" sz="2400" dirty="0" smtClean="0"/>
              <a:t>Wirtschaft, Gesellschaft, Gesundheits- und Bildungsstrukturen sind kaum vorhanden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Durch Hungersnöte starben 500.000 Menschen in nur 4 Jahren, viele andere durch Gewalt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Schmuggler, Banditen, Piraten und Terroristen kämpfen um die Regierungsgewalt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Frauen und Kinder sind besonders hoher Gewalt und Menschenhandel ausgesetzt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err="1" smtClean="0"/>
              <a:t>Somaliland</a:t>
            </a:r>
            <a:r>
              <a:rPr lang="de-DE" sz="2400" dirty="0" smtClean="0"/>
              <a:t> und </a:t>
            </a:r>
            <a:r>
              <a:rPr lang="de-DE" sz="2400" dirty="0" err="1" smtClean="0"/>
              <a:t>Puntland</a:t>
            </a:r>
            <a:r>
              <a:rPr lang="de-DE" sz="2400" dirty="0" smtClean="0"/>
              <a:t> im Norden stehen für neue Stabilität - jedoch ohne christl. Präsenz</a:t>
            </a:r>
          </a:p>
          <a:p>
            <a:pPr lvl="1"/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Inmitten größter Turbulenzen und Verfolgung wächst die somalische Kirche 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für </a:t>
            </a:r>
            <a:r>
              <a:rPr lang="de-DE" sz="2400" dirty="0" err="1" smtClean="0"/>
              <a:t>somal</a:t>
            </a:r>
            <a:r>
              <a:rPr lang="de-DE" sz="2400" dirty="0" smtClean="0"/>
              <a:t>. Christen im Land (4.000) und außerhalb (8.000). Viele werden ermordet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 dafür, dass ganze Familien Jesus kennen lernen. Betet für mutige Gläubige.</a:t>
            </a:r>
          </a:p>
          <a:p>
            <a:pPr marL="457200" lvl="0" indent="-457200">
              <a:buFont typeface="+mj-lt"/>
              <a:buAutoNum type="arabicPeriod"/>
            </a:pPr>
            <a:endParaRPr lang="de-DE" sz="12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somalische Diaspora in Äthiopien, Djibouti, Kenia, USA und in Europa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Betet, dass </a:t>
            </a:r>
            <a:r>
              <a:rPr lang="de-DE" sz="2400" dirty="0" err="1" smtClean="0"/>
              <a:t>Somalis</a:t>
            </a:r>
            <a:r>
              <a:rPr lang="de-DE" sz="2400" dirty="0" smtClean="0"/>
              <a:t> Christen begegnen, Liebe erfahren und Vorurteile ablegen können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/>
              <a:t>Betet </a:t>
            </a:r>
            <a:r>
              <a:rPr lang="de-DE" sz="2400" dirty="0" smtClean="0"/>
              <a:t>für den Einfluss von Literatur und Radio sowie Jugendprogrammen für </a:t>
            </a:r>
            <a:r>
              <a:rPr lang="de-DE" sz="2400" dirty="0" err="1" smtClean="0"/>
              <a:t>Somalis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219" y="3350362"/>
            <a:ext cx="532664" cy="532664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534" y="3304790"/>
            <a:ext cx="250033" cy="250033"/>
          </a:xfrm>
          <a:prstGeom prst="rect">
            <a:avLst/>
          </a:prstGeom>
          <a:effectLst/>
        </p:spPr>
      </p:pic>
      <p:sp>
        <p:nvSpPr>
          <p:cNvPr id="15" name="Textfeld 14"/>
          <p:cNvSpPr txBox="1"/>
          <p:nvPr/>
        </p:nvSpPr>
        <p:spPr>
          <a:xfrm>
            <a:off x="6451600" y="4129042"/>
            <a:ext cx="55226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800" b="1" dirty="0" err="1" smtClean="0">
                <a:ln w="0"/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mahadsanid</a:t>
            </a:r>
            <a:r>
              <a:rPr lang="de-DE" sz="8800" b="1" dirty="0" smtClean="0">
                <a:ln w="0"/>
                <a:blipFill>
                  <a:blip r:embed="rId5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  <a:endParaRPr lang="de-DE" sz="8800" b="1" dirty="0">
              <a:ln w="0"/>
              <a:blipFill>
                <a:blip r:embed="rId5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828004" y="5425967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[Somali: 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33" y="4832247"/>
            <a:ext cx="1343689" cy="909230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187696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253</Words>
  <Application>Microsoft Office PowerPoint</Application>
  <PresentationFormat>Breitbild</PresentationFormat>
  <Paragraphs>29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Christian Neumann</cp:lastModifiedBy>
  <cp:revision>48</cp:revision>
  <dcterms:created xsi:type="dcterms:W3CDTF">2016-02-22T17:16:01Z</dcterms:created>
  <dcterms:modified xsi:type="dcterms:W3CDTF">2016-04-29T13:49:27Z</dcterms:modified>
</cp:coreProperties>
</file>