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4D4D4D"/>
    <a:srgbClr val="111111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92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78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39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87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68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28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59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15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57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86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41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650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582981" y="4931701"/>
            <a:ext cx="7304217" cy="1600021"/>
          </a:xfrm>
          <a:prstGeom prst="roundRect">
            <a:avLst>
              <a:gd name="adj" fmla="val 4050"/>
            </a:avLst>
          </a:prstGeom>
          <a:solidFill>
            <a:srgbClr val="4D4D4D">
              <a:alpha val="60000"/>
            </a:srgbClr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Bevölkerung</a:t>
            </a:r>
            <a:r>
              <a:rPr lang="de-DE" sz="2400" dirty="0" smtClean="0"/>
              <a:t>: 12,9 Millionen Einwohner</a:t>
            </a:r>
          </a:p>
          <a:p>
            <a:r>
              <a:rPr lang="de-DE" sz="2400" b="1" dirty="0" smtClean="0"/>
              <a:t>Religion</a:t>
            </a:r>
            <a:r>
              <a:rPr lang="de-DE" sz="2400" dirty="0" smtClean="0"/>
              <a:t>: Islam 91% | </a:t>
            </a:r>
            <a:r>
              <a:rPr lang="de-DE" sz="2400" b="1" dirty="0" smtClean="0"/>
              <a:t>Christen</a:t>
            </a:r>
            <a:r>
              <a:rPr lang="de-DE" sz="2400" dirty="0" smtClean="0"/>
              <a:t>: 6,42% (0,2% Evangelikale)</a:t>
            </a:r>
          </a:p>
          <a:p>
            <a:r>
              <a:rPr lang="de-DE" sz="2400" b="1" dirty="0" smtClean="0"/>
              <a:t>Volksgruppen</a:t>
            </a:r>
            <a:r>
              <a:rPr lang="de-DE" sz="2400" dirty="0" smtClean="0"/>
              <a:t>: 57 davon 47% unerreicht</a:t>
            </a:r>
          </a:p>
          <a:p>
            <a:r>
              <a:rPr lang="de-DE" sz="2000" b="1" i="1" smtClean="0">
                <a:sym typeface="Wingdings" panose="05000000000000000000" pitchFamily="2" charset="2"/>
              </a:rPr>
              <a:t></a:t>
            </a:r>
            <a:r>
              <a:rPr lang="de-DE" sz="2400" i="1" smtClean="0"/>
              <a:t>  100.000 </a:t>
            </a:r>
            <a:r>
              <a:rPr lang="de-DE" sz="2400" i="1" dirty="0" smtClean="0"/>
              <a:t>‚</a:t>
            </a:r>
            <a:r>
              <a:rPr lang="de-DE" sz="2400" i="1" dirty="0" err="1" smtClean="0"/>
              <a:t>Talibés</a:t>
            </a:r>
            <a:r>
              <a:rPr lang="de-DE" sz="2400" i="1" dirty="0" smtClean="0"/>
              <a:t>‘, 400.000 gefährdete Kinder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276350" y="1636712"/>
            <a:ext cx="8629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Gebet für die Welt</a:t>
            </a:r>
            <a:endParaRPr lang="de-DE" sz="7200" b="1" dirty="0">
              <a:ln w="0"/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746" y="3165103"/>
            <a:ext cx="167880" cy="167880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  <p:sp>
        <p:nvSpPr>
          <p:cNvPr id="16" name="Textfeld 15"/>
          <p:cNvSpPr txBox="1"/>
          <p:nvPr/>
        </p:nvSpPr>
        <p:spPr>
          <a:xfrm>
            <a:off x="4328983" y="2483098"/>
            <a:ext cx="5577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Senegal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84" y="4832247"/>
            <a:ext cx="1342587" cy="90923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0653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9AB0BE"/>
              </a:clrFrom>
              <a:clrTo>
                <a:srgbClr val="9AB0B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957" y="-44400"/>
            <a:ext cx="3102796" cy="2195317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5" name="Textfeld 14"/>
          <p:cNvSpPr txBox="1"/>
          <p:nvPr/>
        </p:nvSpPr>
        <p:spPr>
          <a:xfrm>
            <a:off x="101724" y="186263"/>
            <a:ext cx="1225475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de-DE" sz="2400" dirty="0"/>
              <a:t>Senegal </a:t>
            </a:r>
            <a:r>
              <a:rPr lang="de-DE" sz="2400" dirty="0" smtClean="0"/>
              <a:t>ist politisch offen doch </a:t>
            </a:r>
            <a:r>
              <a:rPr lang="de-DE" sz="2400" dirty="0"/>
              <a:t>geistlich verschlossen: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Religionsfreiheit wird gelebt aber </a:t>
            </a:r>
            <a:r>
              <a:rPr lang="de-DE" sz="2400" dirty="0"/>
              <a:t>Wenige kommen zum </a:t>
            </a:r>
            <a:r>
              <a:rPr lang="de-DE" sz="2400" dirty="0" smtClean="0"/>
              <a:t>Glauben </a:t>
            </a:r>
            <a:endParaRPr lang="de-DE" sz="24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Sufi-Bruderschaften </a:t>
            </a:r>
            <a:r>
              <a:rPr lang="de-DE" sz="2400" dirty="0"/>
              <a:t>sind gut organisiert, wohlhabend und </a:t>
            </a:r>
            <a:r>
              <a:rPr lang="de-DE" sz="2400" dirty="0" err="1" smtClean="0"/>
              <a:t>polit</a:t>
            </a:r>
            <a:r>
              <a:rPr lang="de-DE" sz="2400" dirty="0" smtClean="0"/>
              <a:t>. einflussreich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85</a:t>
            </a:r>
            <a:r>
              <a:rPr lang="de-DE" sz="2400" dirty="0"/>
              <a:t>% aller Muslime gehören einer der Bruderschaften </a:t>
            </a:r>
            <a:r>
              <a:rPr lang="de-DE" sz="2400" dirty="0" smtClean="0"/>
              <a:t>an</a:t>
            </a:r>
          </a:p>
          <a:p>
            <a:pPr marL="457200" lvl="0" indent="-457200">
              <a:buFont typeface="+mj-lt"/>
              <a:buAutoNum type="arabicPeriod"/>
            </a:pPr>
            <a:endParaRPr lang="de-DE" sz="12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/>
              <a:t>Die Region </a:t>
            </a:r>
            <a:r>
              <a:rPr lang="de-DE" sz="2400" dirty="0" err="1"/>
              <a:t>Casamance</a:t>
            </a:r>
            <a:r>
              <a:rPr lang="de-DE" sz="2400" dirty="0"/>
              <a:t> im Süden erlebte jahrelange </a:t>
            </a:r>
            <a:r>
              <a:rPr lang="de-DE" sz="2400" dirty="0" smtClean="0"/>
              <a:t>Unruhen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Bete </a:t>
            </a:r>
            <a:r>
              <a:rPr lang="de-DE" sz="2400" dirty="0"/>
              <a:t>um dauerhaften </a:t>
            </a:r>
            <a:r>
              <a:rPr lang="de-DE" sz="2400" dirty="0" smtClean="0"/>
              <a:t>Frieden</a:t>
            </a:r>
          </a:p>
          <a:p>
            <a:pPr lvl="1"/>
            <a:endParaRPr lang="de-DE" sz="12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/>
              <a:t>In den Stämmen der </a:t>
            </a:r>
            <a:r>
              <a:rPr lang="de-DE" sz="2400" dirty="0" err="1"/>
              <a:t>Serer</a:t>
            </a:r>
            <a:r>
              <a:rPr lang="de-DE" sz="2400" dirty="0"/>
              <a:t>, </a:t>
            </a:r>
            <a:r>
              <a:rPr lang="de-DE" sz="2400" dirty="0" err="1"/>
              <a:t>Jolas</a:t>
            </a:r>
            <a:r>
              <a:rPr lang="de-DE" sz="2400" dirty="0"/>
              <a:t>, </a:t>
            </a:r>
            <a:r>
              <a:rPr lang="de-DE" sz="2400" dirty="0" err="1"/>
              <a:t>Bassaris</a:t>
            </a:r>
            <a:r>
              <a:rPr lang="de-DE" sz="2400" dirty="0"/>
              <a:t> und den </a:t>
            </a:r>
            <a:r>
              <a:rPr lang="de-DE" sz="2400" dirty="0" smtClean="0"/>
              <a:t>kapverdischen </a:t>
            </a:r>
            <a:r>
              <a:rPr lang="de-DE" sz="2400" dirty="0"/>
              <a:t>Völkern gibt es </a:t>
            </a:r>
            <a:r>
              <a:rPr lang="de-DE" sz="2400" dirty="0" smtClean="0"/>
              <a:t>Gemeinden  </a:t>
            </a:r>
            <a:r>
              <a:rPr lang="de-DE" sz="2400" dirty="0"/>
              <a:t>Die Christen sind leider eher als „Trinker“ statt Nachfolger Jesu‘ </a:t>
            </a:r>
            <a:r>
              <a:rPr lang="de-DE" sz="2400" dirty="0" smtClean="0"/>
              <a:t>bekannt</a:t>
            </a:r>
          </a:p>
          <a:p>
            <a:pPr marL="457200" lvl="0" indent="-457200">
              <a:buFont typeface="+mj-lt"/>
              <a:buAutoNum type="arabicPeriod"/>
            </a:pPr>
            <a:endParaRPr lang="de-DE" sz="12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/>
              <a:t>Junge Generation. 55% der Bevölkerung sind unter 20 Jahren. Sie leben den Islam unverbindlich und sind offener für das Evangelium. Betet besonders für die 100.000 leidtragenden </a:t>
            </a:r>
            <a:r>
              <a:rPr lang="de-DE" sz="2400" dirty="0" err="1"/>
              <a:t>Talibés</a:t>
            </a:r>
            <a:r>
              <a:rPr lang="de-DE" sz="2400" dirty="0"/>
              <a:t>-Straßenkinder, die ihr Zuhause verlassen müssen, um bei einem Koranlehrer zu lernen, für den sie in den Straßen betteln müssen. Daneben gibt es 30.000 Straßenkinder, 400.000 Kinder sind gefährdet</a:t>
            </a:r>
            <a:r>
              <a:rPr lang="de-DE" sz="2400" dirty="0" smtClean="0"/>
              <a:t>.</a:t>
            </a:r>
          </a:p>
          <a:p>
            <a:pPr lvl="0"/>
            <a:endParaRPr lang="de-DE" sz="1200" dirty="0"/>
          </a:p>
          <a:p>
            <a:pPr marL="457200" lvl="0" indent="-457200">
              <a:buFont typeface="+mj-lt"/>
              <a:buAutoNum type="arabicPeriod" startAt="6"/>
            </a:pPr>
            <a:r>
              <a:rPr lang="de-DE" sz="2400" dirty="0" smtClean="0"/>
              <a:t>Betet </a:t>
            </a:r>
            <a:r>
              <a:rPr lang="de-DE" sz="2400" dirty="0"/>
              <a:t>für die Unerreichten! Wolof (stark muslimisch), </a:t>
            </a:r>
            <a:r>
              <a:rPr lang="de-DE" sz="2400" dirty="0" err="1"/>
              <a:t>Fulani</a:t>
            </a:r>
            <a:r>
              <a:rPr lang="de-DE" sz="2400" dirty="0"/>
              <a:t> (halbnomadisch), </a:t>
            </a:r>
            <a:r>
              <a:rPr lang="de-DE" sz="2400" dirty="0" err="1"/>
              <a:t>Jola</a:t>
            </a:r>
            <a:r>
              <a:rPr lang="de-DE" sz="2400" dirty="0"/>
              <a:t> (viel Magie), Mauren (in Diaspora)</a:t>
            </a:r>
          </a:p>
        </p:txBody>
      </p:sp>
    </p:spTree>
    <p:extLst>
      <p:ext uri="{BB962C8B-B14F-4D97-AF65-F5344CB8AC3E}">
        <p14:creationId xmlns:p14="http://schemas.microsoft.com/office/powerpoint/2010/main" val="87430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746" y="3165103"/>
            <a:ext cx="167880" cy="167880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  <p:sp>
        <p:nvSpPr>
          <p:cNvPr id="15" name="Textfeld 14"/>
          <p:cNvSpPr txBox="1"/>
          <p:nvPr/>
        </p:nvSpPr>
        <p:spPr>
          <a:xfrm>
            <a:off x="6508375" y="2824121"/>
            <a:ext cx="5522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b="1" dirty="0" smtClean="0">
                <a:ln w="0"/>
                <a:blipFill>
                  <a:blip r:embed="rId4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j </a:t>
            </a:r>
            <a:r>
              <a:rPr lang="az-Cyrl-AZ" sz="8800" b="1" dirty="0" smtClean="0">
                <a:ln w="0"/>
                <a:blipFill>
                  <a:blip r:embed="rId4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ё</a:t>
            </a:r>
            <a:r>
              <a:rPr lang="de-DE" sz="8800" b="1" dirty="0" smtClean="0">
                <a:ln w="0"/>
                <a:blipFill>
                  <a:blip r:embed="rId4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r</a:t>
            </a:r>
            <a:r>
              <a:rPr lang="az-Cyrl-AZ" sz="8800" b="1" dirty="0" smtClean="0">
                <a:ln w="0"/>
                <a:blipFill>
                  <a:blip r:embed="rId4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ё</a:t>
            </a:r>
            <a:r>
              <a:rPr lang="de-DE" sz="8800" b="1" dirty="0" smtClean="0">
                <a:ln w="0"/>
                <a:blipFill>
                  <a:blip r:embed="rId4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j</a:t>
            </a:r>
            <a:r>
              <a:rPr lang="az-Cyrl-AZ" sz="8800" b="1" dirty="0" smtClean="0">
                <a:ln w="0"/>
                <a:blipFill>
                  <a:blip r:embed="rId4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ё</a:t>
            </a:r>
            <a:r>
              <a:rPr lang="de-DE" sz="8800" b="1" dirty="0" smtClean="0">
                <a:ln w="0"/>
                <a:blipFill>
                  <a:blip r:embed="rId4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f!</a:t>
            </a:r>
            <a:endParaRPr lang="de-DE" sz="8800" b="1" dirty="0">
              <a:ln w="0"/>
              <a:blipFill>
                <a:blip r:embed="rId4"/>
                <a:tile tx="0" ty="0" sx="100000" sy="100000" flip="none" algn="tl"/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526310" y="3916729"/>
            <a:ext cx="4383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[Wolof: Danke!]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84" y="4832247"/>
            <a:ext cx="1342587" cy="90923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4692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078912" y="5222123"/>
            <a:ext cx="6734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All </a:t>
            </a:r>
            <a:r>
              <a:rPr lang="de-DE" sz="1400" dirty="0" err="1" smtClean="0"/>
              <a:t>Rights</a:t>
            </a:r>
            <a:r>
              <a:rPr lang="de-DE" sz="1400" dirty="0" smtClean="0"/>
              <a:t> </a:t>
            </a:r>
            <a:r>
              <a:rPr lang="de-DE" sz="1400" dirty="0" err="1" smtClean="0"/>
              <a:t>Reserved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their</a:t>
            </a:r>
            <a:r>
              <a:rPr lang="de-DE" sz="1400" dirty="0" smtClean="0"/>
              <a:t> </a:t>
            </a:r>
            <a:r>
              <a:rPr lang="de-DE" sz="1400" dirty="0" err="1" smtClean="0"/>
              <a:t>respective</a:t>
            </a:r>
            <a:r>
              <a:rPr lang="de-DE" sz="1400" dirty="0" smtClean="0"/>
              <a:t> </a:t>
            </a:r>
            <a:r>
              <a:rPr lang="de-DE" sz="1400" dirty="0" err="1" smtClean="0"/>
              <a:t>owners</a:t>
            </a:r>
            <a:endParaRPr lang="de-DE" sz="1400" dirty="0" smtClean="0"/>
          </a:p>
          <a:p>
            <a:r>
              <a:rPr lang="de-DE" sz="1400" dirty="0" smtClean="0"/>
              <a:t>Information </a:t>
            </a:r>
            <a:r>
              <a:rPr lang="de-DE" sz="1400" dirty="0" err="1" smtClean="0"/>
              <a:t>and</a:t>
            </a:r>
            <a:r>
              <a:rPr lang="de-DE" sz="1400" dirty="0" smtClean="0"/>
              <a:t> Country </a:t>
            </a:r>
            <a:r>
              <a:rPr lang="de-DE" sz="1400" dirty="0" err="1" smtClean="0"/>
              <a:t>Map</a:t>
            </a:r>
            <a:r>
              <a:rPr lang="de-DE" sz="1400" dirty="0" smtClean="0"/>
              <a:t>: </a:t>
            </a:r>
            <a:r>
              <a:rPr lang="de-DE" sz="1400" baseline="30000" dirty="0"/>
              <a:t>©</a:t>
            </a:r>
            <a:r>
              <a:rPr lang="de-DE" sz="1400" dirty="0"/>
              <a:t> 2016 Operation World (www.operationworld.org</a:t>
            </a:r>
            <a:r>
              <a:rPr lang="de-DE" sz="1400" dirty="0" smtClean="0"/>
              <a:t>) Country </a:t>
            </a:r>
            <a:r>
              <a:rPr lang="de-DE" sz="1400" dirty="0" err="1" smtClean="0"/>
              <a:t>Flag</a:t>
            </a:r>
            <a:r>
              <a:rPr lang="de-DE" sz="1400" dirty="0" smtClean="0"/>
              <a:t>: </a:t>
            </a:r>
            <a:r>
              <a:rPr lang="de-DE" sz="1400" baseline="30000" dirty="0" smtClean="0"/>
              <a:t>©</a:t>
            </a:r>
            <a:r>
              <a:rPr lang="de-DE" sz="1400" dirty="0"/>
              <a:t> </a:t>
            </a:r>
            <a:r>
              <a:rPr lang="de-DE" sz="1400" dirty="0" smtClean="0"/>
              <a:t>2016 Nicolas Raymond (www.freestock.ca)</a:t>
            </a:r>
          </a:p>
          <a:p>
            <a:r>
              <a:rPr lang="de-DE" sz="1400" dirty="0" smtClean="0"/>
              <a:t>Country Icon: </a:t>
            </a:r>
            <a:r>
              <a:rPr lang="de-DE" sz="1400" dirty="0" err="1" smtClean="0"/>
              <a:t>designed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Freepik</a:t>
            </a:r>
            <a:r>
              <a:rPr lang="de-DE" sz="1400" dirty="0" smtClean="0"/>
              <a:t> (www.freepik.com)</a:t>
            </a:r>
          </a:p>
        </p:txBody>
      </p:sp>
    </p:spTree>
    <p:extLst>
      <p:ext uri="{BB962C8B-B14F-4D97-AF65-F5344CB8AC3E}">
        <p14:creationId xmlns:p14="http://schemas.microsoft.com/office/powerpoint/2010/main" val="169454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257</Words>
  <Application>Microsoft Office PowerPoint</Application>
  <PresentationFormat>Breitbild</PresentationFormat>
  <Paragraphs>24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Agency FB</vt:lpstr>
      <vt:lpstr>Arial</vt:lpstr>
      <vt:lpstr>Calibri</vt:lpstr>
      <vt:lpstr>Calibri Light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Neumann</dc:creator>
  <cp:lastModifiedBy>Christian Neumann</cp:lastModifiedBy>
  <cp:revision>55</cp:revision>
  <dcterms:created xsi:type="dcterms:W3CDTF">2016-02-22T17:16:01Z</dcterms:created>
  <dcterms:modified xsi:type="dcterms:W3CDTF">2016-04-29T13:48:53Z</dcterms:modified>
</cp:coreProperties>
</file>