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28983" y="4863882"/>
            <a:ext cx="7497582" cy="1600021"/>
          </a:xfrm>
          <a:prstGeom prst="roundRect">
            <a:avLst>
              <a:gd name="adj" fmla="val 4235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3,4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99,7%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0,3% (0,1%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19 davon 74%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i="1" dirty="0" smtClean="0"/>
              <a:t>  Praktisch 100% islamisch - seit 1.000 Jahren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57" y="2771994"/>
            <a:ext cx="420859" cy="42085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09713"/>
            <a:ext cx="1407985" cy="9543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feld 15"/>
          <p:cNvSpPr txBox="1"/>
          <p:nvPr/>
        </p:nvSpPr>
        <p:spPr>
          <a:xfrm>
            <a:off x="2287911" y="2457698"/>
            <a:ext cx="3147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Mauretanien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7E0EF"/>
              </a:clrFrom>
              <a:clrTo>
                <a:srgbClr val="C7E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44400"/>
            <a:ext cx="3102796" cy="21953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Textfeld 16"/>
          <p:cNvSpPr txBox="1"/>
          <p:nvPr/>
        </p:nvSpPr>
        <p:spPr>
          <a:xfrm>
            <a:off x="14640" y="148166"/>
            <a:ext cx="12254753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Mauretanien muss große </a:t>
            </a:r>
            <a:r>
              <a:rPr lang="de-DE" sz="2400" dirty="0" err="1" smtClean="0"/>
              <a:t>wirtschaftl</a:t>
            </a:r>
            <a:r>
              <a:rPr lang="de-DE" sz="2400" dirty="0" smtClean="0"/>
              <a:t>. und </a:t>
            </a:r>
            <a:r>
              <a:rPr lang="de-DE" sz="2400" dirty="0" err="1" smtClean="0"/>
              <a:t>gesells</a:t>
            </a:r>
            <a:r>
              <a:rPr lang="de-DE" sz="2400" dirty="0" smtClean="0"/>
              <a:t>. Herausforderungen meistern: 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30% der Kinder sind mangelernährt. Viele Scheidungen bringen soz. Proble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Nur 1% der Fläche kann landwirtschaftlich genutzt werden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Ölfunde können Reichtum schaffen - oder Korruption fördern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Trotz </a:t>
            </a:r>
            <a:r>
              <a:rPr lang="de-DE" sz="2400" dirty="0" err="1" smtClean="0"/>
              <a:t>Illigalität</a:t>
            </a:r>
            <a:r>
              <a:rPr lang="de-DE" sz="2400" dirty="0" smtClean="0"/>
              <a:t> werden schätzungsweise 17% </a:t>
            </a:r>
            <a:r>
              <a:rPr lang="de-DE" sz="2400" dirty="0" err="1" smtClean="0"/>
              <a:t>d.Bev</a:t>
            </a:r>
            <a:r>
              <a:rPr lang="de-DE" sz="2400" dirty="0" smtClean="0"/>
              <a:t>. als Sklaven gehalten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wenigen Ausländer im Land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Kommen zum Studieren oder auf der Suche nach Tages- und Niedriglohnarbeit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Der Vorwurf des Konvertierungsversuches von Einheimischen führt regelmäßig zu</a:t>
            </a:r>
            <a:br>
              <a:rPr lang="de-DE" sz="2400" dirty="0" smtClean="0"/>
            </a:br>
            <a:r>
              <a:rPr lang="de-DE" sz="2400" dirty="0" smtClean="0"/>
              <a:t>dauernder </a:t>
            </a:r>
            <a:r>
              <a:rPr lang="de-DE" sz="2400" dirty="0" err="1" smtClean="0"/>
              <a:t>Schikanierung</a:t>
            </a:r>
            <a:r>
              <a:rPr lang="de-DE" sz="2400" dirty="0" smtClean="0"/>
              <a:t>, Verhaftung, Ausweisung oder Ermordung des Ausländers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Ausländer stehen zunehmender Gewalt islamistischer Terroristen gegenüber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Nach der Ermordung eines US-Bürgers (2009) verließen viele ausl. Christen das Land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U.a. World Vision und Caritas arbeiten schon länger in Entwicklung und Menschenrechten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ein gutes Zeugnis der wenigen Christen im Land und für deren Schutz</a:t>
            </a:r>
            <a:endParaRPr lang="de-DE" sz="1600" dirty="0" smtClean="0"/>
          </a:p>
          <a:p>
            <a:pPr lvl="1"/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Bevölkerung ist fast ausnahmslos unerreicht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Schwarze Mauren: Die Sklavenklasse maurischer Gesellschaft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Menschen der Senegalflussregion erlebten viel Verfolgung und sind offen für das </a:t>
            </a:r>
            <a:r>
              <a:rPr lang="de-DE" sz="2400" dirty="0" err="1" smtClean="0"/>
              <a:t>Evang</a:t>
            </a:r>
            <a:r>
              <a:rPr lang="de-DE" sz="2400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Nomaden der Wüste (Berber u. </a:t>
            </a:r>
            <a:r>
              <a:rPr lang="de-DE" sz="2400" dirty="0" err="1" smtClean="0"/>
              <a:t>Bedouinen</a:t>
            </a:r>
            <a:r>
              <a:rPr lang="de-DE" sz="2400" dirty="0" smtClean="0"/>
              <a:t>). Ihr Lebensstil macht den Kontakt schwer</a:t>
            </a:r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57" y="2771994"/>
            <a:ext cx="420859" cy="42085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09713"/>
            <a:ext cx="1407985" cy="9543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4" name="Textfeld 23"/>
          <p:cNvSpPr txBox="1"/>
          <p:nvPr/>
        </p:nvSpPr>
        <p:spPr>
          <a:xfrm>
            <a:off x="6429696" y="3155197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8800" b="1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شكرا</a:t>
            </a:r>
            <a:endParaRPr lang="de-DE" sz="8800" b="1" dirty="0">
              <a:ln w="0"/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162487" y="4189748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Hassania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506661" y="3379486"/>
            <a:ext cx="2567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(‚</a:t>
            </a:r>
            <a:r>
              <a:rPr lang="de-DE" sz="4800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shukran</a:t>
            </a:r>
            <a:r>
              <a:rPr lang="de-DE" sz="4800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‘)</a:t>
            </a:r>
            <a:endParaRPr lang="de-DE" sz="4800" dirty="0">
              <a:ln w="0"/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11158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Breitbild</PresentationFormat>
  <Paragraphs>30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64</cp:revision>
  <dcterms:created xsi:type="dcterms:W3CDTF">2016-02-22T17:16:01Z</dcterms:created>
  <dcterms:modified xsi:type="dcterms:W3CDTF">2016-04-29T13:47:51Z</dcterms:modified>
</cp:coreProperties>
</file>