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777"/>
    <a:srgbClr val="4D4D4D"/>
    <a:srgbClr val="111111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82" autoAdjust="0"/>
    <p:restoredTop sz="94660"/>
  </p:normalViewPr>
  <p:slideViewPr>
    <p:cSldViewPr snapToGrid="0">
      <p:cViewPr varScale="1">
        <p:scale>
          <a:sx n="63" d="100"/>
          <a:sy n="63" d="100"/>
        </p:scale>
        <p:origin x="66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7924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4782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6395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9879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6681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028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4593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0154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2577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2866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0417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26508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521200" y="4852206"/>
            <a:ext cx="7247467" cy="1600021"/>
          </a:xfrm>
          <a:prstGeom prst="roundRect">
            <a:avLst>
              <a:gd name="adj" fmla="val 4050"/>
            </a:avLst>
          </a:prstGeom>
          <a:solidFill>
            <a:srgbClr val="4D4D4D">
              <a:alpha val="60000"/>
            </a:srgbClr>
          </a:solidFill>
          <a:ln w="19050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Bevölkerung</a:t>
            </a:r>
            <a:r>
              <a:rPr lang="de-DE" sz="2400" dirty="0" smtClean="0"/>
              <a:t>: 879.053 Einwohner</a:t>
            </a:r>
          </a:p>
          <a:p>
            <a:r>
              <a:rPr lang="de-DE" sz="2400" b="1" dirty="0" smtClean="0"/>
              <a:t>Religion</a:t>
            </a:r>
            <a:r>
              <a:rPr lang="de-DE" sz="2400" dirty="0" smtClean="0"/>
              <a:t>: Islam 97% | </a:t>
            </a:r>
            <a:r>
              <a:rPr lang="de-DE" sz="2400" b="1" dirty="0" smtClean="0"/>
              <a:t>Christen</a:t>
            </a:r>
            <a:r>
              <a:rPr lang="de-DE" sz="2400" dirty="0" smtClean="0"/>
              <a:t>: 1,8% (0,1% Evangelikale)</a:t>
            </a:r>
          </a:p>
          <a:p>
            <a:r>
              <a:rPr lang="de-DE" sz="2400" b="1" dirty="0" smtClean="0"/>
              <a:t>Volksgruppen</a:t>
            </a:r>
            <a:r>
              <a:rPr lang="de-DE" sz="2400" dirty="0" smtClean="0"/>
              <a:t>: 11 davon 55% unerreicht</a:t>
            </a:r>
          </a:p>
          <a:p>
            <a:r>
              <a:rPr lang="de-DE" sz="2000" b="1" i="1" dirty="0" smtClean="0">
                <a:sym typeface="Wingdings" panose="05000000000000000000" pitchFamily="2" charset="2"/>
              </a:rPr>
              <a:t></a:t>
            </a:r>
            <a:r>
              <a:rPr lang="de-DE" sz="2400" b="1" i="1" dirty="0" smtClean="0">
                <a:sym typeface="Wingdings" panose="05000000000000000000" pitchFamily="2" charset="2"/>
              </a:rPr>
              <a:t>  </a:t>
            </a:r>
            <a:r>
              <a:rPr lang="de-DE" sz="2400" i="1" dirty="0" smtClean="0"/>
              <a:t>80% der Nahrungsmittel werden importiert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276350" y="1636712"/>
            <a:ext cx="8629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b="1" dirty="0" smtClean="0">
                <a:ln w="0"/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Gebet für die Welt</a:t>
            </a:r>
            <a:endParaRPr lang="de-DE" sz="7200" b="1" dirty="0">
              <a:ln w="0"/>
              <a:blipFill>
                <a:blip r:embed="rId3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3040510" y="2462316"/>
            <a:ext cx="5577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Dschibuti</a:t>
            </a:r>
            <a:endParaRPr lang="de-DE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419" y="3312320"/>
            <a:ext cx="73082" cy="73082"/>
          </a:xfrm>
          <a:prstGeom prst="rect">
            <a:avLst/>
          </a:prstGeom>
          <a:effectLst>
            <a:glow rad="127000">
              <a:srgbClr val="FFFF00">
                <a:alpha val="80000"/>
              </a:srgbClr>
            </a:glow>
          </a:effectLst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4"/>
          <a:stretch/>
        </p:blipFill>
        <p:spPr>
          <a:xfrm>
            <a:off x="380093" y="5784237"/>
            <a:ext cx="1877332" cy="587988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86" y="4809322"/>
            <a:ext cx="1407985" cy="955083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06530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101724" y="186263"/>
            <a:ext cx="12254753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Dschibuti genießt Frieden aber leidet an soz. und </a:t>
            </a:r>
            <a:r>
              <a:rPr lang="de-DE" sz="2400" dirty="0" err="1" smtClean="0"/>
              <a:t>wirts</a:t>
            </a:r>
            <a:r>
              <a:rPr lang="de-DE" sz="2400" dirty="0" smtClean="0"/>
              <a:t>. Problemen</a:t>
            </a:r>
            <a:endParaRPr lang="de-DE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Fremdes Militär sorgt für Frieden gegenüber militanten Islamisten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Hungersnöte, Arbeitslosigkeit, Menschenhandel belasten das Land</a:t>
            </a:r>
          </a:p>
          <a:p>
            <a:pPr lvl="1"/>
            <a:endParaRPr lang="de-DE" sz="1200" dirty="0"/>
          </a:p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Herausforderungen für Missionare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Regierung erlaubt nur 3 Kirchen (Franz. prot., </a:t>
            </a:r>
            <a:r>
              <a:rPr lang="de-DE" sz="2400" dirty="0" err="1" smtClean="0"/>
              <a:t>Röm.Kath</a:t>
            </a:r>
            <a:r>
              <a:rPr lang="de-DE" sz="2400" dirty="0" smtClean="0"/>
              <a:t>., </a:t>
            </a:r>
            <a:r>
              <a:rPr lang="de-DE" sz="2400" dirty="0" err="1" smtClean="0"/>
              <a:t>Orthod</a:t>
            </a:r>
            <a:r>
              <a:rPr lang="de-DE" sz="2400" dirty="0" smtClean="0"/>
              <a:t>.)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Das heiß-trockene Klima und extreme Armut entmutigen Missionare ebenso, wie </a:t>
            </a:r>
            <a:br>
              <a:rPr lang="de-DE" sz="2400" dirty="0" smtClean="0"/>
            </a:br>
            <a:r>
              <a:rPr lang="de-DE" sz="2400" dirty="0" smtClean="0"/>
              <a:t>geistlicher Kampf, </a:t>
            </a:r>
            <a:r>
              <a:rPr lang="de-DE" sz="2400" dirty="0" err="1" smtClean="0"/>
              <a:t>ethn</a:t>
            </a:r>
            <a:r>
              <a:rPr lang="de-DE" sz="2400" dirty="0" smtClean="0"/>
              <a:t>. Spannungen und ein Mangel an christl. Gemeinschaft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Betet für Dienste in Bildung und Medizin, Bibelübersetzung und Jugendarbeit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Betet für mehr Langzeitmissionare und einen langersehnten, geistlichen Durchbruch</a:t>
            </a:r>
          </a:p>
          <a:p>
            <a:pPr marL="457200" lvl="0" indent="-457200">
              <a:buFont typeface="+mj-lt"/>
              <a:buAutoNum type="arabicPeriod"/>
            </a:pPr>
            <a:endParaRPr lang="de-DE" sz="1200" dirty="0"/>
          </a:p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Somalische und </a:t>
            </a:r>
            <a:r>
              <a:rPr lang="de-DE" sz="2400" dirty="0" err="1" smtClean="0"/>
              <a:t>Afar</a:t>
            </a:r>
            <a:r>
              <a:rPr lang="de-DE" sz="2400" dirty="0" smtClean="0"/>
              <a:t>-Christen leiden Verfolgung und Mord. Kulturelle Differenzen hindern</a:t>
            </a:r>
            <a:br>
              <a:rPr lang="de-DE" sz="2400" dirty="0" smtClean="0"/>
            </a:br>
            <a:r>
              <a:rPr lang="de-DE" sz="2400" dirty="0" smtClean="0"/>
              <a:t>die wenigen Christen sich zu versammeln. Christen aus Nachbarländern bringen eine </a:t>
            </a:r>
            <a:br>
              <a:rPr lang="de-DE" sz="2400" dirty="0" smtClean="0"/>
            </a:br>
            <a:r>
              <a:rPr lang="de-DE" sz="2400" dirty="0" smtClean="0"/>
              <a:t>große Leidenschaft die Somalier und die </a:t>
            </a:r>
            <a:r>
              <a:rPr lang="de-DE" sz="2400" dirty="0" err="1" smtClean="0"/>
              <a:t>Afar</a:t>
            </a:r>
            <a:r>
              <a:rPr lang="de-DE" sz="2400" dirty="0" smtClean="0"/>
              <a:t> zu erreichen. Betet für Einheit.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de-DE" sz="12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Betet für die Unerreichten - 60% der Bevölkerung </a:t>
            </a:r>
            <a:r>
              <a:rPr lang="de-DE" sz="2400" dirty="0" err="1" smtClean="0"/>
              <a:t>Dschibuti‘s</a:t>
            </a:r>
            <a:r>
              <a:rPr lang="de-DE" sz="2400" dirty="0" smtClean="0"/>
              <a:t> sind Somalier!</a:t>
            </a:r>
            <a:endParaRPr lang="de-DE" sz="24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err="1" smtClean="0"/>
              <a:t>Afar</a:t>
            </a:r>
            <a:r>
              <a:rPr lang="de-DE" sz="2400" dirty="0" smtClean="0"/>
              <a:t>: Leben meist in Äthiopien und Eritrea, wo wenig </a:t>
            </a:r>
            <a:r>
              <a:rPr lang="de-DE" sz="2400" dirty="0" err="1" smtClean="0"/>
              <a:t>missionar</a:t>
            </a:r>
            <a:r>
              <a:rPr lang="de-DE" sz="2400" dirty="0" smtClean="0"/>
              <a:t>. Arbeit unter ihnen ist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Somalier: Wenige Gläubige. Betet, dass sie ein Herz für ihre Volksgruppe gewinnen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Araber und Jemeniten benötigen einen besonderen Zugang. Es existiert kein Dienst</a:t>
            </a:r>
            <a:endParaRPr lang="de-DE" sz="2400" dirty="0"/>
          </a:p>
          <a:p>
            <a:pPr lvl="0"/>
            <a:endParaRPr lang="de-DE" sz="2400" dirty="0"/>
          </a:p>
          <a:p>
            <a:pPr marL="457200" lvl="0" indent="-457200">
              <a:buFont typeface="+mj-lt"/>
              <a:buAutoNum type="arabicPeriod"/>
            </a:pPr>
            <a:endParaRPr lang="de-DE" sz="2400" dirty="0"/>
          </a:p>
          <a:p>
            <a:pPr marL="457200" lvl="0" indent="-457200">
              <a:buFont typeface="+mj-lt"/>
              <a:buAutoNum type="arabicPeriod"/>
            </a:pPr>
            <a:endParaRPr lang="de-DE" sz="2400" dirty="0"/>
          </a:p>
          <a:p>
            <a:pPr lvl="0"/>
            <a:endParaRPr lang="de-DE" sz="2400" dirty="0"/>
          </a:p>
          <a:p>
            <a:pPr marL="457200" lvl="0" indent="-457200">
              <a:buFont typeface="+mj-lt"/>
              <a:buAutoNum type="arabicPeriod"/>
            </a:pPr>
            <a:endParaRPr lang="de-DE" sz="2400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957" y="-39635"/>
            <a:ext cx="3102796" cy="2185787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87430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4535803" y="4443468"/>
            <a:ext cx="5172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[</a:t>
            </a:r>
            <a:r>
              <a:rPr lang="de-DE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Afar</a:t>
            </a:r>
            <a:r>
              <a:rPr lang="de-DE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Danke!]</a:t>
            </a:r>
            <a:endParaRPr lang="de-DE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5" name="Grafik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4"/>
          <a:stretch/>
        </p:blipFill>
        <p:spPr>
          <a:xfrm>
            <a:off x="380093" y="5784237"/>
            <a:ext cx="1877332" cy="587988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4852149" y="3385402"/>
            <a:ext cx="38548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800" b="1" dirty="0" err="1" smtClean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Gadda</a:t>
            </a:r>
            <a:r>
              <a:rPr lang="de-DE" sz="8800" b="1" dirty="0" smtClean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de-DE" sz="8800" b="1" dirty="0" err="1" smtClean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ge</a:t>
            </a:r>
            <a:endParaRPr lang="de-DE" sz="8800" b="1" dirty="0">
              <a:ln w="0"/>
              <a:blipFill>
                <a:blip r:embed="rId4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419" y="3312320"/>
            <a:ext cx="73082" cy="73082"/>
          </a:xfrm>
          <a:prstGeom prst="rect">
            <a:avLst/>
          </a:prstGeom>
          <a:effectLst>
            <a:glow rad="127000">
              <a:srgbClr val="FFFF00">
                <a:alpha val="80000"/>
              </a:srgbClr>
            </a:glow>
          </a:effectLst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86" y="4809322"/>
            <a:ext cx="1407985" cy="955083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4692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078912" y="5222123"/>
            <a:ext cx="67341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All </a:t>
            </a:r>
            <a:r>
              <a:rPr lang="de-DE" sz="1400" dirty="0" err="1" smtClean="0"/>
              <a:t>Rights</a:t>
            </a:r>
            <a:r>
              <a:rPr lang="de-DE" sz="1400" dirty="0" smtClean="0"/>
              <a:t> </a:t>
            </a:r>
            <a:r>
              <a:rPr lang="de-DE" sz="1400" dirty="0" err="1" smtClean="0"/>
              <a:t>Reserved</a:t>
            </a:r>
            <a:r>
              <a:rPr lang="de-DE" sz="1400" dirty="0" smtClean="0"/>
              <a:t> </a:t>
            </a:r>
            <a:r>
              <a:rPr lang="de-DE" sz="1400" dirty="0" err="1" smtClean="0"/>
              <a:t>by</a:t>
            </a:r>
            <a:r>
              <a:rPr lang="de-DE" sz="1400" dirty="0" smtClean="0"/>
              <a:t> </a:t>
            </a:r>
            <a:r>
              <a:rPr lang="de-DE" sz="1400" dirty="0" err="1" smtClean="0"/>
              <a:t>their</a:t>
            </a:r>
            <a:r>
              <a:rPr lang="de-DE" sz="1400" dirty="0" smtClean="0"/>
              <a:t> </a:t>
            </a:r>
            <a:r>
              <a:rPr lang="de-DE" sz="1400" dirty="0" err="1" smtClean="0"/>
              <a:t>respective</a:t>
            </a:r>
            <a:r>
              <a:rPr lang="de-DE" sz="1400" dirty="0" smtClean="0"/>
              <a:t> </a:t>
            </a:r>
            <a:r>
              <a:rPr lang="de-DE" sz="1400" dirty="0" err="1" smtClean="0"/>
              <a:t>owners</a:t>
            </a:r>
            <a:endParaRPr lang="de-DE" sz="1400" dirty="0" smtClean="0"/>
          </a:p>
          <a:p>
            <a:r>
              <a:rPr lang="de-DE" sz="1400" dirty="0" smtClean="0"/>
              <a:t>Information </a:t>
            </a:r>
            <a:r>
              <a:rPr lang="de-DE" sz="1400" dirty="0" err="1" smtClean="0"/>
              <a:t>and</a:t>
            </a:r>
            <a:r>
              <a:rPr lang="de-DE" sz="1400" dirty="0" smtClean="0"/>
              <a:t> Country </a:t>
            </a:r>
            <a:r>
              <a:rPr lang="de-DE" sz="1400" dirty="0" err="1" smtClean="0"/>
              <a:t>Map</a:t>
            </a:r>
            <a:r>
              <a:rPr lang="de-DE" sz="1400" dirty="0" smtClean="0"/>
              <a:t>: </a:t>
            </a:r>
            <a:r>
              <a:rPr lang="de-DE" sz="1400" baseline="30000" dirty="0"/>
              <a:t>©</a:t>
            </a:r>
            <a:r>
              <a:rPr lang="de-DE" sz="1400" dirty="0"/>
              <a:t> 2016 Operation World (www.operationworld.org</a:t>
            </a:r>
            <a:r>
              <a:rPr lang="de-DE" sz="1400" dirty="0" smtClean="0"/>
              <a:t>) Country </a:t>
            </a:r>
            <a:r>
              <a:rPr lang="de-DE" sz="1400" dirty="0" err="1" smtClean="0"/>
              <a:t>Flag</a:t>
            </a:r>
            <a:r>
              <a:rPr lang="de-DE" sz="1400" dirty="0" smtClean="0"/>
              <a:t>: </a:t>
            </a:r>
            <a:r>
              <a:rPr lang="de-DE" sz="1400" baseline="30000" dirty="0" smtClean="0"/>
              <a:t>©</a:t>
            </a:r>
            <a:r>
              <a:rPr lang="de-DE" sz="1400" dirty="0"/>
              <a:t> </a:t>
            </a:r>
            <a:r>
              <a:rPr lang="de-DE" sz="1400" dirty="0" smtClean="0"/>
              <a:t>2016 Nicolas Raymond (www.freestock.ca)</a:t>
            </a:r>
          </a:p>
          <a:p>
            <a:r>
              <a:rPr lang="de-DE" sz="1400" dirty="0" smtClean="0"/>
              <a:t>Country Icon: </a:t>
            </a:r>
            <a:r>
              <a:rPr lang="de-DE" sz="1400" dirty="0" err="1" smtClean="0"/>
              <a:t>designed</a:t>
            </a:r>
            <a:r>
              <a:rPr lang="de-DE" sz="1400" dirty="0" smtClean="0"/>
              <a:t> </a:t>
            </a:r>
            <a:r>
              <a:rPr lang="de-DE" sz="1400" dirty="0" err="1" smtClean="0"/>
              <a:t>by</a:t>
            </a:r>
            <a:r>
              <a:rPr lang="de-DE" sz="1400" dirty="0" smtClean="0"/>
              <a:t> </a:t>
            </a:r>
            <a:r>
              <a:rPr lang="de-DE" sz="1400" dirty="0" err="1" smtClean="0"/>
              <a:t>Freepik</a:t>
            </a:r>
            <a:r>
              <a:rPr lang="de-DE" sz="1400" dirty="0" smtClean="0"/>
              <a:t> (www.freepik.com)</a:t>
            </a:r>
          </a:p>
        </p:txBody>
      </p:sp>
    </p:spTree>
    <p:extLst>
      <p:ext uri="{BB962C8B-B14F-4D97-AF65-F5344CB8AC3E}">
        <p14:creationId xmlns:p14="http://schemas.microsoft.com/office/powerpoint/2010/main" val="412037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139</Words>
  <Application>Microsoft Office PowerPoint</Application>
  <PresentationFormat>Breitbild</PresentationFormat>
  <Paragraphs>30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0" baseType="lpstr">
      <vt:lpstr>Agency FB</vt:lpstr>
      <vt:lpstr>Arial</vt:lpstr>
      <vt:lpstr>Calibri</vt:lpstr>
      <vt:lpstr>Calibri Light</vt:lpstr>
      <vt:lpstr>Wingdings</vt:lpstr>
      <vt:lpstr>Office Theme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Neumann</dc:creator>
  <cp:lastModifiedBy>Christian Neumann</cp:lastModifiedBy>
  <cp:revision>83</cp:revision>
  <dcterms:created xsi:type="dcterms:W3CDTF">2016-02-22T17:16:01Z</dcterms:created>
  <dcterms:modified xsi:type="dcterms:W3CDTF">2016-04-29T13:46:28Z</dcterms:modified>
</cp:coreProperties>
</file>