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1" r:id="rId3"/>
    <p:sldId id="277" r:id="rId4"/>
    <p:sldId id="264" r:id="rId5"/>
    <p:sldId id="279" r:id="rId6"/>
    <p:sldId id="275" r:id="rId7"/>
    <p:sldId id="278" r:id="rId8"/>
    <p:sldId id="263" r:id="rId9"/>
    <p:sldId id="280" r:id="rId10"/>
    <p:sldId id="282" r:id="rId11"/>
    <p:sldId id="283" r:id="rId12"/>
    <p:sldId id="266" r:id="rId13"/>
    <p:sldId id="285" r:id="rId14"/>
    <p:sldId id="287" r:id="rId15"/>
    <p:sldId id="289" r:id="rId16"/>
    <p:sldId id="288" r:id="rId17"/>
    <p:sldId id="281" r:id="rId1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DF9F"/>
    <a:srgbClr val="FFCC66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C2DAAA4-23E5-413B-91BC-DAC2E5A3097D}" type="datetimeFigureOut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7CCA38C-1753-4FBA-AA01-C530F53333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324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471488">
              <a:tabLst>
                <a:tab pos="758825" algn="l"/>
                <a:tab pos="1519238" algn="l"/>
                <a:tab pos="2279650" algn="l"/>
                <a:tab pos="3040063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defTabSz="471488">
              <a:tabLst>
                <a:tab pos="758825" algn="l"/>
                <a:tab pos="1519238" algn="l"/>
                <a:tab pos="2279650" algn="l"/>
                <a:tab pos="3040063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defTabSz="471488">
              <a:tabLst>
                <a:tab pos="758825" algn="l"/>
                <a:tab pos="1519238" algn="l"/>
                <a:tab pos="2279650" algn="l"/>
                <a:tab pos="3040063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defTabSz="471488">
              <a:tabLst>
                <a:tab pos="758825" algn="l"/>
                <a:tab pos="1519238" algn="l"/>
                <a:tab pos="2279650" algn="l"/>
                <a:tab pos="3040063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defTabSz="471488">
              <a:tabLst>
                <a:tab pos="758825" algn="l"/>
                <a:tab pos="1519238" algn="l"/>
                <a:tab pos="2279650" algn="l"/>
                <a:tab pos="3040063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71488" fontAlgn="base">
              <a:spcBef>
                <a:spcPct val="0"/>
              </a:spcBef>
              <a:spcAft>
                <a:spcPct val="0"/>
              </a:spcAft>
              <a:tabLst>
                <a:tab pos="758825" algn="l"/>
                <a:tab pos="1519238" algn="l"/>
                <a:tab pos="2279650" algn="l"/>
                <a:tab pos="3040063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71488" fontAlgn="base">
              <a:spcBef>
                <a:spcPct val="0"/>
              </a:spcBef>
              <a:spcAft>
                <a:spcPct val="0"/>
              </a:spcAft>
              <a:tabLst>
                <a:tab pos="758825" algn="l"/>
                <a:tab pos="1519238" algn="l"/>
                <a:tab pos="2279650" algn="l"/>
                <a:tab pos="3040063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71488" fontAlgn="base">
              <a:spcBef>
                <a:spcPct val="0"/>
              </a:spcBef>
              <a:spcAft>
                <a:spcPct val="0"/>
              </a:spcAft>
              <a:tabLst>
                <a:tab pos="758825" algn="l"/>
                <a:tab pos="1519238" algn="l"/>
                <a:tab pos="2279650" algn="l"/>
                <a:tab pos="3040063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71488" fontAlgn="base">
              <a:spcBef>
                <a:spcPct val="0"/>
              </a:spcBef>
              <a:spcAft>
                <a:spcPct val="0"/>
              </a:spcAft>
              <a:tabLst>
                <a:tab pos="758825" algn="l"/>
                <a:tab pos="1519238" algn="l"/>
                <a:tab pos="2279650" algn="l"/>
                <a:tab pos="3040063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12/05/12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71488">
              <a:tabLst>
                <a:tab pos="758825" algn="l"/>
                <a:tab pos="1519238" algn="l"/>
                <a:tab pos="2279650" algn="l"/>
                <a:tab pos="3040063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defTabSz="471488">
              <a:tabLst>
                <a:tab pos="758825" algn="l"/>
                <a:tab pos="1519238" algn="l"/>
                <a:tab pos="2279650" algn="l"/>
                <a:tab pos="3040063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defTabSz="471488">
              <a:tabLst>
                <a:tab pos="758825" algn="l"/>
                <a:tab pos="1519238" algn="l"/>
                <a:tab pos="2279650" algn="l"/>
                <a:tab pos="3040063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defTabSz="471488">
              <a:tabLst>
                <a:tab pos="758825" algn="l"/>
                <a:tab pos="1519238" algn="l"/>
                <a:tab pos="2279650" algn="l"/>
                <a:tab pos="3040063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defTabSz="471488">
              <a:tabLst>
                <a:tab pos="758825" algn="l"/>
                <a:tab pos="1519238" algn="l"/>
                <a:tab pos="2279650" algn="l"/>
                <a:tab pos="3040063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71488" fontAlgn="base">
              <a:spcBef>
                <a:spcPct val="0"/>
              </a:spcBef>
              <a:spcAft>
                <a:spcPct val="0"/>
              </a:spcAft>
              <a:tabLst>
                <a:tab pos="758825" algn="l"/>
                <a:tab pos="1519238" algn="l"/>
                <a:tab pos="2279650" algn="l"/>
                <a:tab pos="3040063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71488" fontAlgn="base">
              <a:spcBef>
                <a:spcPct val="0"/>
              </a:spcBef>
              <a:spcAft>
                <a:spcPct val="0"/>
              </a:spcAft>
              <a:tabLst>
                <a:tab pos="758825" algn="l"/>
                <a:tab pos="1519238" algn="l"/>
                <a:tab pos="2279650" algn="l"/>
                <a:tab pos="3040063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71488" fontAlgn="base">
              <a:spcBef>
                <a:spcPct val="0"/>
              </a:spcBef>
              <a:spcAft>
                <a:spcPct val="0"/>
              </a:spcAft>
              <a:tabLst>
                <a:tab pos="758825" algn="l"/>
                <a:tab pos="1519238" algn="l"/>
                <a:tab pos="2279650" algn="l"/>
                <a:tab pos="3040063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71488" fontAlgn="base">
              <a:spcBef>
                <a:spcPct val="0"/>
              </a:spcBef>
              <a:spcAft>
                <a:spcPct val="0"/>
              </a:spcAft>
              <a:tabLst>
                <a:tab pos="758825" algn="l"/>
                <a:tab pos="1519238" algn="l"/>
                <a:tab pos="2279650" algn="l"/>
                <a:tab pos="3040063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519BC3-E791-4EFA-9E4E-FA5B55EA7254}" type="slidenum">
              <a:rPr lang="en-US" altLang="de-DE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de-DE" sz="13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2532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de-DE" smtClean="0"/>
              <a:t>Charles Thomas Studd gründete den WEC International im </a:t>
            </a:r>
            <a:r>
              <a:rPr lang="en-US" altLang="de-DE" b="1" smtClean="0"/>
              <a:t>Belgisch-Kongo 1913</a:t>
            </a:r>
            <a:r>
              <a:rPr lang="en-US" altLang="de-DE" smtClean="0"/>
              <a:t>.</a:t>
            </a:r>
          </a:p>
          <a:p>
            <a:pPr>
              <a:spcBef>
                <a:spcPct val="0"/>
              </a:spcBef>
            </a:pPr>
            <a:r>
              <a:rPr lang="en-US" altLang="de-DE" smtClean="0"/>
              <a:t>Er war damals bereits </a:t>
            </a:r>
            <a:r>
              <a:rPr lang="en-US" altLang="de-DE" b="1" smtClean="0"/>
              <a:t>53 Jahre alt </a:t>
            </a:r>
            <a:r>
              <a:rPr lang="en-US" altLang="de-DE" smtClean="0"/>
              <a:t>und hatte </a:t>
            </a:r>
            <a:r>
              <a:rPr lang="en-US" altLang="de-DE" b="1" smtClean="0"/>
              <a:t>zuvor als Missionar in China und Indien </a:t>
            </a:r>
            <a:r>
              <a:rPr lang="en-US" altLang="de-DE" smtClean="0"/>
              <a:t>gearbeitet. </a:t>
            </a:r>
          </a:p>
          <a:p>
            <a:pPr>
              <a:spcBef>
                <a:spcPct val="0"/>
              </a:spcBef>
            </a:pPr>
            <a:r>
              <a:rPr lang="en-US" altLang="de-DE" smtClean="0"/>
              <a:t>Wie kam es dazu?</a:t>
            </a:r>
          </a:p>
          <a:p>
            <a:pPr>
              <a:spcBef>
                <a:spcPct val="0"/>
              </a:spcBef>
            </a:pPr>
            <a:endParaRPr lang="en-US" altLang="de-DE" smtClean="0"/>
          </a:p>
          <a:p>
            <a:pPr>
              <a:spcBef>
                <a:spcPct val="0"/>
              </a:spcBef>
            </a:pPr>
            <a:r>
              <a:rPr lang="en-US" altLang="de-DE" smtClean="0"/>
              <a:t>Er war </a:t>
            </a:r>
            <a:r>
              <a:rPr lang="en-US" altLang="de-DE" b="1" smtClean="0"/>
              <a:t>der Jüngste von drei Söhnen </a:t>
            </a:r>
            <a:r>
              <a:rPr lang="en-US" altLang="de-DE" smtClean="0"/>
              <a:t>und sein Vater Edward hatte durch Teeanbau in Indien </a:t>
            </a:r>
          </a:p>
          <a:p>
            <a:pPr>
              <a:spcBef>
                <a:spcPct val="0"/>
              </a:spcBef>
            </a:pPr>
            <a:r>
              <a:rPr lang="en-US" altLang="de-DE" smtClean="0"/>
              <a:t>ein Vermögen gemacht, bevor er sich in England zur Ruhe setzte. Dort gab er sich der Liebe zu </a:t>
            </a:r>
          </a:p>
          <a:p>
            <a:pPr>
              <a:spcBef>
                <a:spcPct val="0"/>
              </a:spcBef>
            </a:pPr>
            <a:r>
              <a:rPr lang="en-US" altLang="de-DE" smtClean="0"/>
              <a:t>Sportveranstaltungen hin, besonders Trabrennen. </a:t>
            </a:r>
          </a:p>
          <a:p>
            <a:pPr>
              <a:spcBef>
                <a:spcPct val="0"/>
              </a:spcBef>
            </a:pPr>
            <a:r>
              <a:rPr lang="en-US" altLang="de-DE" b="1" smtClean="0"/>
              <a:t>Edward Studd bekehrte sich zu Jesus </a:t>
            </a:r>
            <a:r>
              <a:rPr lang="en-US" altLang="de-DE" smtClean="0"/>
              <a:t>durch die Predigt des Evangelisten </a:t>
            </a:r>
            <a:r>
              <a:rPr lang="en-US" altLang="de-DE" b="1" smtClean="0"/>
              <a:t>Dwight L. Moody </a:t>
            </a:r>
          </a:p>
          <a:p>
            <a:pPr>
              <a:spcBef>
                <a:spcPct val="0"/>
              </a:spcBef>
            </a:pPr>
            <a:r>
              <a:rPr lang="en-US" altLang="de-DE" smtClean="0"/>
              <a:t>und seine Söhne taten es ihm gleich.</a:t>
            </a:r>
          </a:p>
          <a:p>
            <a:pPr>
              <a:spcBef>
                <a:spcPct val="0"/>
              </a:spcBef>
            </a:pPr>
            <a:r>
              <a:rPr lang="en-US" altLang="de-DE" smtClean="0"/>
              <a:t>Die </a:t>
            </a:r>
            <a:r>
              <a:rPr lang="en-US" altLang="de-DE" b="1" smtClean="0"/>
              <a:t>Söhne Studds </a:t>
            </a:r>
            <a:r>
              <a:rPr lang="en-US" altLang="de-DE" smtClean="0"/>
              <a:t>begannen mit einem </a:t>
            </a:r>
            <a:r>
              <a:rPr lang="en-US" altLang="de-DE" b="1" smtClean="0"/>
              <a:t>Bibelkurs in Eton</a:t>
            </a:r>
            <a:r>
              <a:rPr lang="en-US" altLang="de-DE" smtClean="0"/>
              <a:t>, wo Charles Teamkapitän der Cricket-</a:t>
            </a:r>
          </a:p>
          <a:p>
            <a:pPr>
              <a:spcBef>
                <a:spcPct val="0"/>
              </a:spcBef>
            </a:pPr>
            <a:r>
              <a:rPr lang="en-US" altLang="de-DE" smtClean="0"/>
              <a:t>Mannschaft wurde. </a:t>
            </a:r>
          </a:p>
          <a:p>
            <a:pPr>
              <a:spcBef>
                <a:spcPct val="0"/>
              </a:spcBef>
            </a:pPr>
            <a:r>
              <a:rPr lang="en-US" altLang="de-DE" smtClean="0"/>
              <a:t>1882 galt CT Studd als </a:t>
            </a:r>
            <a:r>
              <a:rPr lang="en-US" altLang="de-DE" b="1" smtClean="0"/>
              <a:t>einer der besten Cricket-Spieler weltweit </a:t>
            </a:r>
            <a:r>
              <a:rPr lang="en-US" altLang="de-DE" smtClean="0"/>
              <a:t>und in seinem letzten Jahr </a:t>
            </a:r>
          </a:p>
          <a:p>
            <a:pPr>
              <a:spcBef>
                <a:spcPct val="0"/>
              </a:spcBef>
            </a:pPr>
            <a:r>
              <a:rPr lang="en-US" altLang="de-DE" smtClean="0"/>
              <a:t>an der Uni in Cambridge wurde er Mannschaftskapitän der berühmten Universität.</a:t>
            </a:r>
          </a:p>
          <a:p>
            <a:pPr>
              <a:spcBef>
                <a:spcPct val="0"/>
              </a:spcBef>
            </a:pPr>
            <a:r>
              <a:rPr lang="en-US" altLang="de-DE" smtClean="0"/>
              <a:t>Von seinem Vater </a:t>
            </a:r>
            <a:r>
              <a:rPr lang="en-US" altLang="de-DE" b="1" smtClean="0"/>
              <a:t>erbte Charles Studd ein Vermögen</a:t>
            </a:r>
            <a:r>
              <a:rPr lang="en-US" altLang="de-DE" smtClean="0"/>
              <a:t>, aber er </a:t>
            </a:r>
            <a:r>
              <a:rPr lang="en-US" altLang="de-DE" b="1" smtClean="0"/>
              <a:t>verschenkte es</a:t>
            </a:r>
            <a:r>
              <a:rPr lang="en-US" altLang="de-DE" smtClean="0"/>
              <a:t>, </a:t>
            </a:r>
          </a:p>
          <a:p>
            <a:pPr>
              <a:spcBef>
                <a:spcPct val="0"/>
              </a:spcBef>
            </a:pPr>
            <a:r>
              <a:rPr lang="en-US" altLang="de-DE" smtClean="0"/>
              <a:t>um sein Leben ganz in die Hand von Jesus zu legen und in die Mission zu gehen. --</a:t>
            </a:r>
          </a:p>
          <a:p>
            <a:pPr>
              <a:spcBef>
                <a:spcPct val="0"/>
              </a:spcBef>
            </a:pPr>
            <a:endParaRPr lang="en-US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CC641B-1593-4E52-BFA5-C538837E69AD}" type="slidenum">
              <a:rPr lang="de-DE" altLang="de-DE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 alt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7D1CEB-5108-47C3-BF81-AA7984D59CBC}" type="slidenum">
              <a:rPr lang="de-DE" altLang="de-DE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 alt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0724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r"/>
            <a:fld id="{92391C9C-A8C5-406A-BCA2-F9DE4A0BF899}" type="slidenum">
              <a:rPr lang="de-DE" altLang="de-DE" sz="1200">
                <a:latin typeface="Arial" charset="0"/>
              </a:rPr>
              <a:pPr algn="r"/>
              <a:t>10</a:t>
            </a:fld>
            <a:endParaRPr lang="de-DE" altLang="de-DE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2772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r"/>
            <a:fld id="{00549ACF-9054-406D-8058-AE9C0C88A357}" type="slidenum">
              <a:rPr lang="de-DE" altLang="de-DE" sz="1200">
                <a:latin typeface="Arial" charset="0"/>
              </a:rPr>
              <a:pPr algn="r"/>
              <a:t>11</a:t>
            </a:fld>
            <a:endParaRPr lang="de-DE" altLang="de-DE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A9D0D-CD58-44AA-B9F9-F74D98635A85}" type="slidenum">
              <a:rPr lang="de-DE" altLang="de-DE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 altLang="de-DE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0625" y="708025"/>
            <a:ext cx="4532313" cy="33988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319588"/>
            <a:ext cx="5046662" cy="410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60316-C278-4270-8195-ABCD622181EB}" type="datetimeFigureOut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DBA7D-4AC2-4AD5-8C74-0536BD6CC9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390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26890-E894-421F-821A-6C5C6AE903C4}" type="datetimeFigureOut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BF280-B7DF-4679-A1F6-0409BDD021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201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755FC-A7AE-41E3-AB8A-419FD5D04956}" type="datetimeFigureOut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E005-F075-4105-AC49-1C73FC75C4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207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9972E-017D-48A4-949B-EF83614114E9}" type="datetimeFigureOut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0B7CC-5EFA-4D22-8959-9AB95034B0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61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F5EB3-55DA-449A-917C-875CBF968A47}" type="datetimeFigureOut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73874-2905-431D-8DD3-51D23509A6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721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C8DA-B8DE-442D-ADAA-49FC35930824}" type="datetimeFigureOut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B015-47CF-4AF1-A011-C2FCE02A097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50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8AA9F-BE2E-4F52-9184-D27EE891C649}" type="datetimeFigureOut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05B52-A79F-42D1-8738-83A788FCBD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70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E46EF-39A5-4C3D-9AF0-CB2465B470DA}" type="datetimeFigureOut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D2E0C-CABB-45BF-B3E7-1FE4BC0DD6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65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FF23E-F753-4D2C-820C-070AF0C0F85D}" type="datetimeFigureOut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2C2D3-2ABB-400B-8834-58E0F9BF457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35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A1829-57FD-45B8-A8BF-815ACB91EE79}" type="datetimeFigureOut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C9176-B355-47B7-8BC4-A7B3F813045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95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A5776-E5D9-46C6-A665-3D5FDEF0AD3F}" type="datetimeFigureOut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9811A-3EAF-4678-83C5-B837D93CDC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17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en-US" altLang="de-DE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4B20AD-B36A-4DD3-8376-796683995364}" type="datetimeFigureOut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4949B3-D11C-459E-B506-75C1D73A44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2283" y="188640"/>
            <a:ext cx="57612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1"/>
                </a:solidFill>
              </a:rPr>
              <a:t> WEC International</a:t>
            </a:r>
            <a:br>
              <a:rPr lang="de-DE" dirty="0" smtClean="0">
                <a:solidFill>
                  <a:schemeClr val="tx1"/>
                </a:solidFill>
              </a:rPr>
            </a:br>
            <a:endParaRPr lang="de-DE" sz="4000" kern="1300" dirty="0">
              <a:solidFill>
                <a:schemeClr val="tx1"/>
              </a:solidFill>
            </a:endParaRPr>
          </a:p>
        </p:txBody>
      </p:sp>
      <p:pic>
        <p:nvPicPr>
          <p:cNvPr id="512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32"/>
          <a:stretch>
            <a:fillRect/>
          </a:stretch>
        </p:blipFill>
        <p:spPr bwMode="auto">
          <a:xfrm>
            <a:off x="11113" y="1925638"/>
            <a:ext cx="9144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888"/>
            <a:ext cx="90805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1173163" y="1341438"/>
            <a:ext cx="52562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79388" y="2924175"/>
            <a:ext cx="6364287" cy="31400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de-DE" altLang="de-DE" sz="2400">
                <a:latin typeface="Arial" charset="0"/>
              </a:rPr>
              <a:t>In Partnerschaft mit Gemeinden</a:t>
            </a:r>
          </a:p>
          <a:p>
            <a:pPr>
              <a:lnSpc>
                <a:spcPts val="3000"/>
              </a:lnSpc>
            </a:pPr>
            <a:r>
              <a:rPr lang="de-DE" altLang="de-DE" sz="2400">
                <a:latin typeface="Arial" charset="0"/>
              </a:rPr>
              <a:t>wollen wir für Weltmission motivieren,</a:t>
            </a:r>
          </a:p>
          <a:p>
            <a:pPr>
              <a:lnSpc>
                <a:spcPts val="3000"/>
              </a:lnSpc>
            </a:pPr>
            <a:r>
              <a:rPr lang="de-DE" altLang="de-DE" sz="2400">
                <a:latin typeface="Arial" charset="0"/>
              </a:rPr>
              <a:t>Mitarbeiter entsenden und unterstützen, </a:t>
            </a:r>
          </a:p>
          <a:p>
            <a:pPr>
              <a:lnSpc>
                <a:spcPts val="3000"/>
              </a:lnSpc>
            </a:pPr>
            <a:r>
              <a:rPr lang="de-DE" altLang="de-DE" sz="2400">
                <a:latin typeface="Arial" charset="0"/>
              </a:rPr>
              <a:t>damit Jesus Christus </a:t>
            </a:r>
          </a:p>
          <a:p>
            <a:pPr>
              <a:lnSpc>
                <a:spcPts val="3000"/>
              </a:lnSpc>
            </a:pPr>
            <a:r>
              <a:rPr lang="de-DE" altLang="de-DE" sz="2400">
                <a:latin typeface="Arial" charset="0"/>
              </a:rPr>
              <a:t>unter bedürftigen Menschen </a:t>
            </a:r>
          </a:p>
          <a:p>
            <a:pPr>
              <a:lnSpc>
                <a:spcPts val="3000"/>
              </a:lnSpc>
            </a:pPr>
            <a:r>
              <a:rPr lang="de-DE" altLang="de-DE" sz="2400">
                <a:latin typeface="Arial" charset="0"/>
              </a:rPr>
              <a:t>und den am wenigsten erreichten Volksgruppen</a:t>
            </a:r>
          </a:p>
          <a:p>
            <a:pPr>
              <a:lnSpc>
                <a:spcPts val="3000"/>
              </a:lnSpc>
            </a:pPr>
            <a:r>
              <a:rPr lang="de-DE" altLang="de-DE" sz="2400">
                <a:latin typeface="Arial" charset="0"/>
              </a:rPr>
              <a:t>erkannt, geliebt und angebetet wird.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090613" y="1325563"/>
            <a:ext cx="5421312" cy="60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300" dirty="0">
                <a:latin typeface="+mj-lt"/>
                <a:cs typeface="+mn-cs"/>
              </a:rPr>
              <a:t>Weltweiter Einsatz für Christus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897688" y="1943100"/>
            <a:ext cx="22320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Our</a:t>
            </a:r>
            <a:r>
              <a:rPr lang="de-DE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Mission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427538" y="352425"/>
            <a:ext cx="4392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de-DE" altLang="de-DE" sz="1800">
              <a:latin typeface="Arial" charset="0"/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0"/>
            <a:ext cx="8964612" cy="1914525"/>
          </a:xfrm>
        </p:spPr>
        <p:txBody>
          <a:bodyPr lIns="45720" rIns="45720">
            <a:no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de-DE" altLang="de-DE" sz="24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Calibri" pitchFamily="34" charset="0"/>
              </a:rPr>
              <a:t>               </a:t>
            </a:r>
            <a:r>
              <a:rPr lang="de-DE" altLang="de-DE" sz="2300" b="1" dirty="0" smtClean="0">
                <a:latin typeface="Arial" charset="0"/>
              </a:rPr>
              <a:t>Kurzzeiteinsätze</a:t>
            </a:r>
            <a:r>
              <a:rPr lang="de-DE" altLang="de-DE" sz="2300" dirty="0" smtClean="0">
                <a:latin typeface="Arial" charset="0"/>
              </a:rPr>
              <a:t>  </a:t>
            </a:r>
          </a:p>
          <a:p>
            <a:pPr marL="0" indent="0">
              <a:buFont typeface="Wingdings 2" pitchFamily="18" charset="2"/>
              <a:buNone/>
            </a:pPr>
            <a:endParaRPr lang="de-DE" altLang="de-DE" sz="2300" dirty="0" smtClean="0">
              <a:latin typeface="Arial" charset="0"/>
            </a:endParaRPr>
          </a:p>
          <a:p>
            <a:pPr marL="0" indent="0">
              <a:buFont typeface="Wingdings 2" pitchFamily="18" charset="2"/>
              <a:buNone/>
            </a:pPr>
            <a:r>
              <a:rPr lang="de-DE" altLang="de-DE" sz="2300" b="1" dirty="0" smtClean="0">
                <a:solidFill>
                  <a:srgbClr val="990000"/>
                </a:solidFill>
                <a:latin typeface="Arial" charset="0"/>
              </a:rPr>
              <a:t>Australien, Holland, England</a:t>
            </a:r>
            <a:r>
              <a:rPr lang="de-DE" altLang="de-DE" sz="2300" b="1" dirty="0" smtClean="0">
                <a:latin typeface="Arial" charset="0"/>
              </a:rPr>
              <a:t> - Praktische Helfer in Bibelschule</a:t>
            </a:r>
          </a:p>
          <a:p>
            <a:pPr marL="0" indent="0">
              <a:buFontTx/>
              <a:buNone/>
            </a:pPr>
            <a:r>
              <a:rPr lang="de-DE" altLang="de-DE" sz="2300" b="1" dirty="0" smtClean="0">
                <a:solidFill>
                  <a:srgbClr val="990000"/>
                </a:solidFill>
                <a:latin typeface="Arial" charset="0"/>
              </a:rPr>
              <a:t>Albanien, Bulgarien</a:t>
            </a:r>
            <a:r>
              <a:rPr lang="de-DE" altLang="de-DE" sz="2300" b="1" dirty="0" smtClean="0">
                <a:latin typeface="Arial" charset="0"/>
              </a:rPr>
              <a:t> - Beziehungen bauen, Musik- und     				   Englischunterricht</a:t>
            </a:r>
          </a:p>
          <a:p>
            <a:pPr marL="0" indent="0">
              <a:buFontTx/>
              <a:buNone/>
            </a:pPr>
            <a:r>
              <a:rPr lang="de-DE" altLang="de-DE" sz="2300" b="1" dirty="0" smtClean="0">
                <a:solidFill>
                  <a:srgbClr val="990000"/>
                </a:solidFill>
                <a:latin typeface="Arial" charset="0"/>
              </a:rPr>
              <a:t>Birmingham, Madrid,  </a:t>
            </a:r>
            <a:r>
              <a:rPr lang="de-DE" altLang="de-DE" sz="2300" b="1" dirty="0" err="1" smtClean="0">
                <a:latin typeface="Arial" charset="0"/>
              </a:rPr>
              <a:t>Drogenreha</a:t>
            </a:r>
            <a:r>
              <a:rPr lang="de-DE" altLang="de-DE" sz="2300" b="1" dirty="0" smtClean="0">
                <a:latin typeface="Arial" charset="0"/>
              </a:rPr>
              <a:t> (Mindestalter 21 Jahre)</a:t>
            </a:r>
          </a:p>
          <a:p>
            <a:pPr marL="0" indent="0">
              <a:buFontTx/>
              <a:buNone/>
            </a:pPr>
            <a:r>
              <a:rPr lang="de-DE" altLang="de-DE" sz="2300" b="1" dirty="0" smtClean="0">
                <a:solidFill>
                  <a:srgbClr val="990000"/>
                </a:solidFill>
                <a:latin typeface="Arial" charset="0"/>
              </a:rPr>
              <a:t>Deutschland</a:t>
            </a:r>
            <a:r>
              <a:rPr lang="de-DE" altLang="de-DE" sz="2300" b="1" dirty="0" smtClean="0">
                <a:latin typeface="Arial" charset="0"/>
              </a:rPr>
              <a:t> - Projekt Leuchtturm in Mecklenburg</a:t>
            </a:r>
          </a:p>
          <a:p>
            <a:pPr marL="0" indent="0">
              <a:buFontTx/>
              <a:buNone/>
            </a:pPr>
            <a:r>
              <a:rPr lang="de-DE" altLang="de-DE" sz="2300" b="1" dirty="0" smtClean="0">
                <a:solidFill>
                  <a:srgbClr val="990000"/>
                </a:solidFill>
                <a:latin typeface="Arial" charset="0"/>
              </a:rPr>
              <a:t>Gambia</a:t>
            </a:r>
            <a:r>
              <a:rPr lang="de-DE" altLang="de-DE" sz="2300" b="1" dirty="0" smtClean="0">
                <a:latin typeface="Arial" charset="0"/>
              </a:rPr>
              <a:t> - Arbeit in der Landwirtschaft und mit Studenten</a:t>
            </a:r>
          </a:p>
          <a:p>
            <a:pPr marL="0" indent="0">
              <a:buFontTx/>
              <a:buNone/>
            </a:pPr>
            <a:r>
              <a:rPr lang="de-DE" altLang="de-DE" sz="2300" b="1" dirty="0" smtClean="0">
                <a:solidFill>
                  <a:srgbClr val="990000"/>
                </a:solidFill>
                <a:latin typeface="Arial" charset="0"/>
              </a:rPr>
              <a:t>Guinea-Bissau</a:t>
            </a:r>
            <a:r>
              <a:rPr lang="de-DE" altLang="de-DE" sz="2300" b="1" dirty="0" smtClean="0">
                <a:latin typeface="Arial" charset="0"/>
              </a:rPr>
              <a:t>, Jugendarbeit, Englischunterricht</a:t>
            </a:r>
          </a:p>
          <a:p>
            <a:pPr marL="0" indent="0">
              <a:buFontTx/>
              <a:buNone/>
            </a:pPr>
            <a:r>
              <a:rPr lang="de-DE" altLang="de-DE" sz="2300" b="1" dirty="0" smtClean="0">
                <a:solidFill>
                  <a:srgbClr val="990000"/>
                </a:solidFill>
                <a:latin typeface="Arial" charset="0"/>
              </a:rPr>
              <a:t>Kanada</a:t>
            </a:r>
            <a:r>
              <a:rPr lang="de-DE" altLang="de-DE" sz="2300" b="1" dirty="0" smtClean="0">
                <a:latin typeface="Arial" charset="0"/>
              </a:rPr>
              <a:t>, christliches Outdoor Camp</a:t>
            </a:r>
          </a:p>
          <a:p>
            <a:pPr marL="0" indent="0">
              <a:buFontTx/>
              <a:buNone/>
            </a:pPr>
            <a:r>
              <a:rPr lang="de-DE" altLang="de-DE" sz="2300" b="1" dirty="0" smtClean="0">
                <a:solidFill>
                  <a:srgbClr val="990000"/>
                </a:solidFill>
                <a:latin typeface="Arial" charset="0"/>
              </a:rPr>
              <a:t>Mexiko</a:t>
            </a:r>
            <a:r>
              <a:rPr lang="de-DE" altLang="de-DE" sz="2300" b="1" dirty="0" smtClean="0">
                <a:latin typeface="Arial" charset="0"/>
              </a:rPr>
              <a:t>, Mitarbeit im WEC Schulungszentrum</a:t>
            </a:r>
          </a:p>
          <a:p>
            <a:pPr marL="0" indent="0">
              <a:buFontTx/>
              <a:buNone/>
            </a:pPr>
            <a:r>
              <a:rPr lang="de-DE" altLang="de-DE" sz="2300" b="1" dirty="0" smtClean="0">
                <a:solidFill>
                  <a:srgbClr val="990000"/>
                </a:solidFill>
                <a:latin typeface="Arial" charset="0"/>
              </a:rPr>
              <a:t>Senegal</a:t>
            </a:r>
            <a:r>
              <a:rPr lang="de-DE" altLang="de-DE" sz="2300" b="1" dirty="0" smtClean="0">
                <a:latin typeface="Arial" charset="0"/>
              </a:rPr>
              <a:t>, Helfer an der Missionarskinderschule</a:t>
            </a:r>
          </a:p>
          <a:p>
            <a:pPr marL="0" indent="0">
              <a:buFontTx/>
              <a:buNone/>
            </a:pPr>
            <a:r>
              <a:rPr lang="de-DE" altLang="de-DE" sz="2300" b="1" dirty="0" smtClean="0">
                <a:solidFill>
                  <a:srgbClr val="990000"/>
                </a:solidFill>
                <a:latin typeface="Arial" charset="0"/>
              </a:rPr>
              <a:t>Tschad</a:t>
            </a:r>
            <a:r>
              <a:rPr lang="de-DE" altLang="de-DE" sz="2300" b="1" dirty="0" smtClean="0">
                <a:latin typeface="Arial" charset="0"/>
              </a:rPr>
              <a:t>, Englischunterricht, Computerunterricht</a:t>
            </a:r>
          </a:p>
          <a:p>
            <a:pPr marL="0" indent="0">
              <a:buFont typeface="Wingdings 2" pitchFamily="18" charset="2"/>
              <a:buNone/>
            </a:pPr>
            <a:r>
              <a:rPr lang="de-DE" altLang="de-DE" sz="2300" b="1" dirty="0" smtClean="0">
                <a:solidFill>
                  <a:srgbClr val="990000"/>
                </a:solidFill>
                <a:latin typeface="Arial" charset="0"/>
              </a:rPr>
              <a:t>www.wec-int.de/</a:t>
            </a:r>
            <a:r>
              <a:rPr lang="de-DE" altLang="de-DE" sz="2300" b="1" dirty="0" err="1" smtClean="0">
                <a:solidFill>
                  <a:srgbClr val="990000"/>
                </a:solidFill>
                <a:latin typeface="Arial" charset="0"/>
              </a:rPr>
              <a:t>einsatzmöglichkeiten</a:t>
            </a:r>
            <a:r>
              <a:rPr lang="de-DE" altLang="de-DE" sz="2300" b="1" dirty="0" smtClean="0">
                <a:solidFill>
                  <a:srgbClr val="990000"/>
                </a:solidFill>
                <a:latin typeface="Arial" charset="0"/>
              </a:rPr>
              <a:t>/ </a:t>
            </a:r>
            <a:r>
              <a:rPr lang="de-DE" altLang="de-DE" sz="2300" b="1" dirty="0" smtClean="0">
                <a:latin typeface="Arial" charset="0"/>
              </a:rPr>
              <a:t>…50 Einsatzstellen</a:t>
            </a:r>
          </a:p>
          <a:p>
            <a:pPr marL="0" indent="0">
              <a:buFontTx/>
              <a:buNone/>
            </a:pPr>
            <a:r>
              <a:rPr lang="de-DE" altLang="de-DE" sz="2300" b="1" dirty="0" smtClean="0">
                <a:solidFill>
                  <a:srgbClr val="990000"/>
                </a:solidFill>
                <a:latin typeface="Arial" charset="0"/>
              </a:rPr>
              <a:t>Bewerbung für Einsätze 2016 beginnen im August 2015 und enden Frühjahr 2016.</a:t>
            </a:r>
            <a:endParaRPr lang="de-DE" altLang="de-DE" sz="2300" dirty="0" smtClean="0">
              <a:solidFill>
                <a:schemeClr val="hlink"/>
              </a:solidFill>
              <a:latin typeface="Arial" charset="0"/>
            </a:endParaRPr>
          </a:p>
          <a:p>
            <a:pPr marL="0" indent="0">
              <a:buFontTx/>
              <a:buNone/>
            </a:pPr>
            <a:endParaRPr lang="de-DE" altLang="de-DE" sz="2300" b="1" dirty="0" smtClean="0">
              <a:latin typeface="Arial" charset="0"/>
            </a:endParaRPr>
          </a:p>
          <a:p>
            <a:pPr marL="0" indent="0">
              <a:buFontTx/>
              <a:buNone/>
            </a:pPr>
            <a:endParaRPr lang="de-DE" altLang="de-DE" sz="2400" b="1" dirty="0" smtClean="0">
              <a:latin typeface="Calibri" pitchFamily="34" charset="0"/>
            </a:endParaRPr>
          </a:p>
          <a:p>
            <a:pPr marL="0" indent="0">
              <a:buFontTx/>
              <a:buNone/>
            </a:pPr>
            <a:endParaRPr lang="de-DE" altLang="de-DE" sz="2400" b="1" dirty="0" smtClean="0">
              <a:effectLst>
                <a:outerShdw blurRad="38100" dist="38100" dir="2700000" algn="tl">
                  <a:srgbClr val="04617B"/>
                </a:outerShdw>
              </a:effectLst>
              <a:latin typeface="Calibri" pitchFamily="34" charset="0"/>
            </a:endParaRPr>
          </a:p>
          <a:p>
            <a:pPr marL="0" indent="0">
              <a:buFontTx/>
              <a:buNone/>
            </a:pPr>
            <a:endParaRPr lang="de-DE" altLang="de-DE" b="1" dirty="0" smtClean="0">
              <a:effectLst>
                <a:outerShdw blurRad="38100" dist="38100" dir="2700000" algn="tl">
                  <a:srgbClr val="04617B"/>
                </a:outerShdw>
              </a:effectLst>
            </a:endParaRPr>
          </a:p>
          <a:p>
            <a:pPr marL="0" indent="0">
              <a:buFontTx/>
              <a:buNone/>
            </a:pPr>
            <a:endParaRPr lang="de-DE" altLang="de-DE" sz="2400" b="1" dirty="0" smtClean="0">
              <a:effectLst>
                <a:outerShdw blurRad="38100" dist="38100" dir="2700000" algn="tl">
                  <a:srgbClr val="04617B"/>
                </a:outerShdw>
              </a:effectLst>
              <a:latin typeface="Calibri" pitchFamily="34" charset="0"/>
            </a:endParaRPr>
          </a:p>
          <a:p>
            <a:pPr marL="0" indent="0">
              <a:buFontTx/>
              <a:buNone/>
            </a:pPr>
            <a:endParaRPr lang="de-DE" altLang="de-DE" sz="2400" dirty="0" smtClean="0">
              <a:effectLst>
                <a:outerShdw blurRad="38100" dist="38100" dir="2700000" algn="tl">
                  <a:srgbClr val="04617B"/>
                </a:outerShdw>
              </a:effectLst>
              <a:latin typeface="Calibri" pitchFamily="34" charset="0"/>
            </a:endParaRPr>
          </a:p>
        </p:txBody>
      </p:sp>
      <p:pic>
        <p:nvPicPr>
          <p:cNvPr id="29700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888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427538" y="352425"/>
            <a:ext cx="4392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de-DE" altLang="de-DE" sz="1800">
              <a:latin typeface="Arial" charset="0"/>
            </a:endParaRPr>
          </a:p>
        </p:txBody>
      </p:sp>
      <p:pic>
        <p:nvPicPr>
          <p:cNvPr id="31748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888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5888"/>
            <a:ext cx="7156368" cy="662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11" descr="MHE0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0224" y="1197517"/>
            <a:ext cx="3293400" cy="3781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5" descr="WEC Missionshaus Eppstein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923" y="1212776"/>
            <a:ext cx="5467350" cy="3868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3" descr="MHE0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094" y="3833441"/>
            <a:ext cx="2576962" cy="292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90805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770188" y="5059363"/>
            <a:ext cx="3149600" cy="9159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de-DE" altLang="de-DE" sz="1800" i="1">
                <a:latin typeface="Arial" charset="0"/>
              </a:rPr>
              <a:t>Eppstein im Taunus, zwischen </a:t>
            </a:r>
          </a:p>
          <a:p>
            <a:r>
              <a:rPr lang="de-DE" altLang="de-DE" sz="1800" i="1">
                <a:latin typeface="Arial" charset="0"/>
              </a:rPr>
              <a:t>Frankfurt und Wiesbaden</a:t>
            </a:r>
          </a:p>
        </p:txBody>
      </p:sp>
      <p:grpSp>
        <p:nvGrpSpPr>
          <p:cNvPr id="14343" name="Gruppieren 10"/>
          <p:cNvGrpSpPr>
            <a:grpSpLocks/>
          </p:cNvGrpSpPr>
          <p:nvPr/>
        </p:nvGrpSpPr>
        <p:grpSpPr bwMode="auto">
          <a:xfrm>
            <a:off x="5421313" y="4773613"/>
            <a:ext cx="3722687" cy="2084387"/>
            <a:chOff x="4632518" y="3789040"/>
            <a:chExt cx="3820668" cy="2085056"/>
          </a:xfrm>
        </p:grpSpPr>
        <p:cxnSp>
          <p:nvCxnSpPr>
            <p:cNvPr id="12" name="Gerade Verbindung 11"/>
            <p:cNvCxnSpPr/>
            <p:nvPr/>
          </p:nvCxnSpPr>
          <p:spPr>
            <a:xfrm>
              <a:off x="5259791" y="3854148"/>
              <a:ext cx="1006897" cy="180080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5147371" y="3860500"/>
              <a:ext cx="1008526" cy="18008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>
              <a:off x="5336368" y="3789040"/>
              <a:ext cx="1006897" cy="18008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5717620" y="4914938"/>
              <a:ext cx="492043" cy="366831"/>
            </a:xfrm>
            <a:prstGeom prst="rect">
              <a:avLst/>
            </a:prstGeom>
            <a:solidFill>
              <a:schemeClr val="accent1"/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800" dirty="0">
                  <a:latin typeface="+mj-lt"/>
                  <a:cs typeface="+mn-cs"/>
                </a:rPr>
                <a:t>A3</a:t>
              </a:r>
            </a:p>
          </p:txBody>
        </p:sp>
        <p:sp>
          <p:nvSpPr>
            <p:cNvPr id="16" name="Ellipse 15"/>
            <p:cNvSpPr/>
            <p:nvPr/>
          </p:nvSpPr>
          <p:spPr>
            <a:xfrm>
              <a:off x="5147371" y="5300825"/>
              <a:ext cx="188997" cy="144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/>
            </a:p>
          </p:txBody>
        </p:sp>
        <p:sp>
          <p:nvSpPr>
            <p:cNvPr id="17" name="Ellipse 16"/>
            <p:cNvSpPr/>
            <p:nvPr/>
          </p:nvSpPr>
          <p:spPr>
            <a:xfrm>
              <a:off x="7524495" y="5013395"/>
              <a:ext cx="187368" cy="1445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4632518" y="5507266"/>
              <a:ext cx="1326236" cy="3668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800" dirty="0">
                  <a:latin typeface="+mj-lt"/>
                  <a:cs typeface="+mn-cs"/>
                </a:rPr>
                <a:t>Wiesbaden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6783171" y="5219836"/>
              <a:ext cx="1670015" cy="3668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800" dirty="0">
                  <a:latin typeface="+mj-lt"/>
                  <a:cs typeface="+mn-cs"/>
                </a:rPr>
                <a:t>Frankfurt a. M.</a:t>
              </a:r>
            </a:p>
          </p:txBody>
        </p:sp>
        <p:sp>
          <p:nvSpPr>
            <p:cNvPr id="20" name="Ellipse 19"/>
            <p:cNvSpPr/>
            <p:nvPr/>
          </p:nvSpPr>
          <p:spPr>
            <a:xfrm>
              <a:off x="6209664" y="4587808"/>
              <a:ext cx="71688" cy="61933"/>
            </a:xfrm>
            <a:prstGeom prst="ellipse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5918022" y="4600512"/>
              <a:ext cx="866779" cy="3048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dirty="0">
                  <a:latin typeface="+mj-lt"/>
                  <a:cs typeface="+mn-cs"/>
                </a:rPr>
                <a:t>Eppstein</a:t>
              </a:r>
            </a:p>
          </p:txBody>
        </p:sp>
        <p:sp>
          <p:nvSpPr>
            <p:cNvPr id="22" name="Rechteck 21"/>
            <p:cNvSpPr/>
            <p:nvPr/>
          </p:nvSpPr>
          <p:spPr>
            <a:xfrm>
              <a:off x="5958754" y="4217803"/>
              <a:ext cx="550698" cy="3684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5895212" y="4217803"/>
              <a:ext cx="648455" cy="360478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r>
                <a:rPr lang="de-DE" altLang="de-DE" sz="1700" b="1">
                  <a:latin typeface="Calibri" pitchFamily="34" charset="0"/>
                </a:rPr>
                <a:t>WEC</a:t>
              </a:r>
            </a:p>
          </p:txBody>
        </p:sp>
      </p:grp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4859338" y="676275"/>
            <a:ext cx="42846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Zentrale in Deutschland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188913"/>
            <a:ext cx="24479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b="1"/>
              <a:t>Euer Team in Eppstein</a:t>
            </a:r>
          </a:p>
          <a:p>
            <a:endParaRPr lang="de-DE" altLang="de-DE" sz="3600" b="1"/>
          </a:p>
        </p:txBody>
      </p:sp>
      <p:pic>
        <p:nvPicPr>
          <p:cNvPr id="35844" name="Picture 4" descr="pfau,wolfgang und 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1"/>
          <a:stretch>
            <a:fillRect/>
          </a:stretch>
        </p:blipFill>
        <p:spPr bwMode="auto">
          <a:xfrm>
            <a:off x="2627313" y="0"/>
            <a:ext cx="2952750" cy="215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Hildegard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33"/>
          <a:stretch>
            <a:fillRect/>
          </a:stretch>
        </p:blipFill>
        <p:spPr bwMode="auto">
          <a:xfrm>
            <a:off x="5724525" y="2349500"/>
            <a:ext cx="1512888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IMG_41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" r="4222" b="11795"/>
          <a:stretch>
            <a:fillRect/>
          </a:stretch>
        </p:blipFill>
        <p:spPr bwMode="auto">
          <a:xfrm>
            <a:off x="5724525" y="0"/>
            <a:ext cx="1519238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Johann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5"/>
          <a:stretch>
            <a:fillRect/>
          </a:stretch>
        </p:blipFill>
        <p:spPr bwMode="auto">
          <a:xfrm>
            <a:off x="7451725" y="0"/>
            <a:ext cx="1525588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Thomas Sept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0"/>
          <a:stretch>
            <a:fillRect/>
          </a:stretch>
        </p:blipFill>
        <p:spPr bwMode="auto">
          <a:xfrm>
            <a:off x="323850" y="2349500"/>
            <a:ext cx="1501775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9" descr="susanne ko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7"/>
          <a:stretch>
            <a:fillRect/>
          </a:stretch>
        </p:blipFill>
        <p:spPr bwMode="auto">
          <a:xfrm>
            <a:off x="3924300" y="4697413"/>
            <a:ext cx="1508125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10" descr="heide bau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4" b="9091"/>
          <a:stretch>
            <a:fillRect/>
          </a:stretch>
        </p:blipFill>
        <p:spPr bwMode="auto">
          <a:xfrm>
            <a:off x="7381875" y="2349500"/>
            <a:ext cx="15113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1" name="Picture 11" descr="IMG_393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1" t="2333" r="13943" b="27103"/>
          <a:stretch>
            <a:fillRect/>
          </a:stretch>
        </p:blipFill>
        <p:spPr bwMode="auto">
          <a:xfrm>
            <a:off x="3924300" y="2349500"/>
            <a:ext cx="1530350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2" name="Picture 12" descr="Neuroth, Ilse-Marie_2009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" t="6364" r="14606" b="16620"/>
          <a:stretch>
            <a:fillRect/>
          </a:stretch>
        </p:blipFill>
        <p:spPr bwMode="auto">
          <a:xfrm>
            <a:off x="2051050" y="2349500"/>
            <a:ext cx="1512888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3" name="Picture 13" descr="Schweers, Wilhel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" b="24422"/>
          <a:stretch>
            <a:fillRect/>
          </a:stretch>
        </p:blipFill>
        <p:spPr bwMode="auto">
          <a:xfrm>
            <a:off x="2051050" y="4699000"/>
            <a:ext cx="1514475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4" name="Picture 14" descr="kersten"/>
          <p:cNvPicPr>
            <a:picLocks noChangeAspect="1" noChangeArrowheads="1"/>
          </p:cNvPicPr>
          <p:nvPr/>
        </p:nvPicPr>
        <p:blipFill>
          <a:blip r:embed="rId1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b="21068"/>
          <a:stretch>
            <a:fillRect/>
          </a:stretch>
        </p:blipFill>
        <p:spPr bwMode="auto">
          <a:xfrm>
            <a:off x="323850" y="4699000"/>
            <a:ext cx="1519238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5" name="Grafik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7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724400"/>
            <a:ext cx="3313112" cy="213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888"/>
            <a:ext cx="90805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976938" y="6237288"/>
            <a:ext cx="29876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spc="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www.wecinternational.org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28600" y="6329363"/>
            <a:ext cx="21590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© 2014 WEC International e.V.</a:t>
            </a:r>
          </a:p>
        </p:txBody>
      </p:sp>
      <p:pic>
        <p:nvPicPr>
          <p:cNvPr id="37897" name="Picture 9" descr="01kl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7775575" cy="45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331913" y="333375"/>
            <a:ext cx="743344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3200" b="1" dirty="0" smtClean="0"/>
              <a:t>Herzliche Einladung zu den </a:t>
            </a:r>
          </a:p>
          <a:p>
            <a:pPr algn="ctr"/>
            <a:r>
              <a:rPr lang="de-DE" altLang="de-DE" sz="3200" b="1" dirty="0" smtClean="0"/>
              <a:t>WEC Missionstagen </a:t>
            </a:r>
            <a:r>
              <a:rPr lang="de-DE" altLang="de-DE" sz="3200" b="1" dirty="0"/>
              <a:t>13.-14.Juni 2015</a:t>
            </a:r>
            <a:r>
              <a:rPr lang="de-DE" altLang="de-DE" b="1" dirty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677"/>
            <a:ext cx="598984" cy="60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976938" y="6237288"/>
            <a:ext cx="29876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spc="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www.wecinternational.org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28600" y="6329363"/>
            <a:ext cx="21590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© 2014 WEC International e.V.</a:t>
            </a:r>
          </a:p>
        </p:txBody>
      </p:sp>
      <p:pic>
        <p:nvPicPr>
          <p:cNvPr id="1026" name="Picture 2" descr="C:\Users\Anwender\Documents\WEC PR\WMT 2015\Flyer\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8428"/>
            <a:ext cx="8352928" cy="606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192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Picture 7" descr="07kl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68413"/>
            <a:ext cx="6551612" cy="491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4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888"/>
            <a:ext cx="90805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976938" y="6237288"/>
            <a:ext cx="29876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spc="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www.wecinternational.org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28600" y="6329363"/>
            <a:ext cx="21590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© 2014 WEC International e.V.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971600" y="97384"/>
            <a:ext cx="734481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altLang="de-DE" sz="3200" b="1" dirty="0" smtClean="0"/>
              <a:t>Mit Aussendung der neuen Kurz- und Langzeitmissionare</a:t>
            </a:r>
            <a:r>
              <a:rPr lang="de-DE" altLang="de-DE" b="1" dirty="0" smtClean="0"/>
              <a:t> </a:t>
            </a:r>
            <a:endParaRPr lang="de-DE" altLang="de-DE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888"/>
            <a:ext cx="90805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976938" y="6237288"/>
            <a:ext cx="29876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spc="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www.wecinternational.org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28600" y="6329363"/>
            <a:ext cx="21590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© 2014 WEC International e.V.</a:t>
            </a:r>
          </a:p>
        </p:txBody>
      </p:sp>
      <p:pic>
        <p:nvPicPr>
          <p:cNvPr id="19461" name="Picture 2" descr="L:\Was immer du hast..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8" t="4700" r="16425" b="4269"/>
          <a:stretch>
            <a:fillRect/>
          </a:stretch>
        </p:blipFill>
        <p:spPr bwMode="auto">
          <a:xfrm>
            <a:off x="1814513" y="974725"/>
            <a:ext cx="55626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888"/>
            <a:ext cx="90805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1860" y="1772816"/>
            <a:ext cx="5066471" cy="432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feld 6"/>
          <p:cNvSpPr txBox="1"/>
          <p:nvPr/>
        </p:nvSpPr>
        <p:spPr>
          <a:xfrm>
            <a:off x="6443663" y="730250"/>
            <a:ext cx="25209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Unsere Werte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124075" y="6092825"/>
            <a:ext cx="6696075" cy="4270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de-DE" altLang="de-DE">
                <a:solidFill>
                  <a:srgbClr val="002060"/>
                </a:solidFill>
                <a:latin typeface="Calibri" pitchFamily="34" charset="0"/>
              </a:rPr>
              <a:t>Glaube          Opfer           Heiligung       Gemeinschaft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888"/>
            <a:ext cx="90805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7" b="62686"/>
          <a:stretch>
            <a:fillRect/>
          </a:stretch>
        </p:blipFill>
        <p:spPr bwMode="auto">
          <a:xfrm>
            <a:off x="0" y="1025525"/>
            <a:ext cx="91440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platzhalter 3"/>
          <p:cNvSpPr>
            <a:spLocks noGrp="1"/>
          </p:cNvSpPr>
          <p:nvPr>
            <p:ph type="body" idx="1"/>
          </p:nvPr>
        </p:nvSpPr>
        <p:spPr>
          <a:xfrm>
            <a:off x="4284663" y="908050"/>
            <a:ext cx="4859337" cy="6156325"/>
          </a:xfrm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endParaRPr lang="de-DE" altLang="de-DE" smtClean="0">
              <a:latin typeface="Calibri" pitchFamily="34" charset="0"/>
            </a:endParaRPr>
          </a:p>
          <a:p>
            <a:pPr marL="342900" indent="-342900" algn="ctr"/>
            <a:r>
              <a:rPr lang="de-DE" altLang="de-DE" sz="4000" b="1" smtClean="0">
                <a:latin typeface="Calibri" pitchFamily="34" charset="0"/>
              </a:rPr>
              <a:t>„Wenn</a:t>
            </a:r>
          </a:p>
          <a:p>
            <a:pPr marL="342900" indent="-342900" algn="ctr"/>
            <a:r>
              <a:rPr lang="de-DE" altLang="de-DE" sz="4000" b="1" smtClean="0">
                <a:latin typeface="Calibri" pitchFamily="34" charset="0"/>
              </a:rPr>
              <a:t>Jesus Christus Gott ist</a:t>
            </a:r>
          </a:p>
          <a:p>
            <a:pPr marL="342900" indent="-342900" algn="ctr"/>
            <a:r>
              <a:rPr lang="de-DE" altLang="de-DE" sz="4000" b="1" smtClean="0">
                <a:latin typeface="Calibri" pitchFamily="34" charset="0"/>
              </a:rPr>
              <a:t>und für mich starb,</a:t>
            </a:r>
          </a:p>
          <a:p>
            <a:pPr marL="342900" indent="-342900" algn="ctr"/>
            <a:r>
              <a:rPr lang="de-DE" altLang="de-DE" sz="4000" b="1" smtClean="0">
                <a:latin typeface="Calibri" pitchFamily="34" charset="0"/>
              </a:rPr>
              <a:t>kann mir für IHN</a:t>
            </a:r>
          </a:p>
          <a:p>
            <a:pPr marL="342900" indent="-342900" algn="ctr"/>
            <a:r>
              <a:rPr lang="de-DE" altLang="de-DE" sz="4000" b="1" smtClean="0">
                <a:latin typeface="Calibri" pitchFamily="34" charset="0"/>
              </a:rPr>
              <a:t>kein Opfer zu groß sein</a:t>
            </a:r>
            <a:r>
              <a:rPr lang="de-DE" altLang="de-DE" sz="4000" smtClean="0">
                <a:latin typeface="Calibri" pitchFamily="34" charset="0"/>
              </a:rPr>
              <a:t>.“</a:t>
            </a:r>
          </a:p>
          <a:p>
            <a:pPr marL="342900" indent="-342900" algn="ctr"/>
            <a:r>
              <a:rPr lang="de-DE" altLang="de-DE" sz="2400" smtClean="0">
                <a:latin typeface="Calibri" pitchFamily="34" charset="0"/>
              </a:rPr>
              <a:t>Charles T. Studd, 1913</a:t>
            </a:r>
          </a:p>
          <a:p>
            <a:pPr marL="342900" indent="-342900"/>
            <a:r>
              <a:rPr lang="de-DE" altLang="de-DE" sz="3200" smtClean="0">
                <a:latin typeface="Calibri" pitchFamily="34" charset="0"/>
              </a:rPr>
              <a:t> </a:t>
            </a:r>
          </a:p>
          <a:p>
            <a:pPr marL="342900" indent="-342900"/>
            <a:endParaRPr lang="de-DE" altLang="de-DE" sz="2400" smtClean="0">
              <a:effectLst>
                <a:outerShdw blurRad="38100" dist="38100" dir="2700000" algn="tl">
                  <a:srgbClr val="04617B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3726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411413" y="5305425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978275" y="115888"/>
            <a:ext cx="5257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i="1" dirty="0" smtClean="0">
                <a:solidFill>
                  <a:schemeClr val="bg1"/>
                </a:solidFill>
                <a:latin typeface="+mj-lt"/>
                <a:cs typeface="+mn-cs"/>
              </a:rPr>
              <a:t>W</a:t>
            </a:r>
            <a:r>
              <a:rPr lang="de-DE" sz="3200" i="1" dirty="0" smtClean="0">
                <a:solidFill>
                  <a:schemeClr val="bg1"/>
                </a:solidFill>
                <a:latin typeface="+mj-lt"/>
                <a:cs typeface="+mn-cs"/>
              </a:rPr>
              <a:t>eltweiter </a:t>
            </a:r>
            <a:r>
              <a:rPr lang="de-DE" sz="3200" b="1" i="1" dirty="0">
                <a:solidFill>
                  <a:schemeClr val="bg1"/>
                </a:solidFill>
                <a:latin typeface="+mj-lt"/>
                <a:cs typeface="+mn-cs"/>
              </a:rPr>
              <a:t>E</a:t>
            </a:r>
            <a:r>
              <a:rPr lang="de-DE" sz="3200" i="1" dirty="0">
                <a:solidFill>
                  <a:schemeClr val="bg1"/>
                </a:solidFill>
                <a:latin typeface="+mj-lt"/>
                <a:cs typeface="+mn-cs"/>
              </a:rPr>
              <a:t>insatz </a:t>
            </a:r>
            <a:r>
              <a:rPr lang="de-DE" sz="3200" i="1" dirty="0" smtClean="0">
                <a:solidFill>
                  <a:schemeClr val="bg1"/>
                </a:solidFill>
                <a:latin typeface="+mj-lt"/>
                <a:cs typeface="+mn-cs"/>
              </a:rPr>
              <a:t>für </a:t>
            </a:r>
            <a:r>
              <a:rPr lang="de-DE" sz="3200" b="1" i="1" dirty="0">
                <a:solidFill>
                  <a:schemeClr val="bg1"/>
                </a:solidFill>
                <a:latin typeface="+mj-lt"/>
                <a:cs typeface="+mn-cs"/>
              </a:rPr>
              <a:t>C</a:t>
            </a:r>
            <a:r>
              <a:rPr lang="de-DE" sz="3200" i="1" dirty="0">
                <a:solidFill>
                  <a:schemeClr val="bg1"/>
                </a:solidFill>
                <a:latin typeface="+mj-lt"/>
                <a:cs typeface="+mn-cs"/>
              </a:rPr>
              <a:t>hristus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916238" y="4292600"/>
            <a:ext cx="144462" cy="144463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de-DE" altLang="de-DE" sz="1800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4211638" y="2420938"/>
            <a:ext cx="144462" cy="144462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de-DE" altLang="de-DE" sz="1800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4067175" y="2349500"/>
            <a:ext cx="144463" cy="144463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de-DE" altLang="de-DE" sz="1800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4394200" y="2408238"/>
            <a:ext cx="144463" cy="144462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de-DE" altLang="de-DE" sz="1800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4067175" y="2205038"/>
            <a:ext cx="144463" cy="144462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de-DE" altLang="de-DE" sz="1800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971550" y="3213100"/>
            <a:ext cx="144463" cy="144463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de-DE" altLang="de-DE" sz="1800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1692275" y="2420938"/>
            <a:ext cx="144463" cy="144462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de-DE" altLang="de-DE" sz="1800"/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1835150" y="2636838"/>
            <a:ext cx="144463" cy="144462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de-DE" altLang="de-DE" sz="1800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4356100" y="2276475"/>
            <a:ext cx="144463" cy="144463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de-DE" altLang="de-DE" sz="1800"/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7308850" y="4076700"/>
            <a:ext cx="144463" cy="144463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de-DE" altLang="de-DE" sz="1800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8999538" y="5013325"/>
            <a:ext cx="144462" cy="144463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de-DE" altLang="de-DE" sz="1800"/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8604250" y="4797425"/>
            <a:ext cx="144463" cy="144463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de-DE" altLang="de-DE" sz="1800"/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7956550" y="2781300"/>
            <a:ext cx="144463" cy="144463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de-DE" altLang="de-DE" sz="1800"/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7451725" y="3141663"/>
            <a:ext cx="144463" cy="144462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de-DE" altLang="de-DE" sz="1800"/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4932363" y="4724400"/>
            <a:ext cx="144462" cy="144463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de-DE" altLang="de-DE" sz="1800"/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7235825" y="3789363"/>
            <a:ext cx="144463" cy="144462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de-DE" altLang="de-DE" sz="1800"/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7019925" y="3716338"/>
            <a:ext cx="215900" cy="21748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de-DE" altLang="de-DE" sz="1800"/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7667625" y="3141663"/>
            <a:ext cx="144463" cy="144462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de-DE" altLang="de-DE" sz="1800"/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7739063" y="2846388"/>
            <a:ext cx="146050" cy="144462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de-DE" altLang="de-DE" sz="1800"/>
          </a:p>
        </p:txBody>
      </p:sp>
      <p:sp>
        <p:nvSpPr>
          <p:cNvPr id="8216" name="Rectangle 28"/>
          <p:cNvSpPr>
            <a:spLocks noChangeArrowheads="1"/>
          </p:cNvSpPr>
          <p:nvPr/>
        </p:nvSpPr>
        <p:spPr bwMode="auto">
          <a:xfrm>
            <a:off x="398463" y="6118225"/>
            <a:ext cx="177800" cy="1905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de-DE" altLang="de-DE" sz="1800"/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755650" y="605472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800">
                <a:latin typeface="Calibri" pitchFamily="34" charset="0"/>
              </a:rPr>
              <a:t>Aussendungszentren </a:t>
            </a:r>
          </a:p>
        </p:txBody>
      </p:sp>
      <p:sp>
        <p:nvSpPr>
          <p:cNvPr id="8218" name="Oval 31"/>
          <p:cNvSpPr>
            <a:spLocks noChangeArrowheads="1"/>
          </p:cNvSpPr>
          <p:nvPr/>
        </p:nvSpPr>
        <p:spPr bwMode="auto">
          <a:xfrm>
            <a:off x="360363" y="6421438"/>
            <a:ext cx="215900" cy="215900"/>
          </a:xfrm>
          <a:prstGeom prst="ellipse">
            <a:avLst/>
          </a:prstGeom>
          <a:solidFill>
            <a:srgbClr val="CC33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de-DE" altLang="de-DE" sz="1800"/>
          </a:p>
        </p:txBody>
      </p:sp>
      <p:sp>
        <p:nvSpPr>
          <p:cNvPr id="32800" name="Oval 32"/>
          <p:cNvSpPr>
            <a:spLocks noChangeArrowheads="1"/>
          </p:cNvSpPr>
          <p:nvPr/>
        </p:nvSpPr>
        <p:spPr bwMode="auto">
          <a:xfrm>
            <a:off x="468313" y="2060575"/>
            <a:ext cx="215900" cy="215900"/>
          </a:xfrm>
          <a:prstGeom prst="ellipse">
            <a:avLst/>
          </a:prstGeom>
          <a:solidFill>
            <a:srgbClr val="CC33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de-DE" altLang="de-DE" sz="1800"/>
          </a:p>
        </p:txBody>
      </p:sp>
      <p:sp>
        <p:nvSpPr>
          <p:cNvPr id="32802" name="Oval 34"/>
          <p:cNvSpPr>
            <a:spLocks noChangeArrowheads="1"/>
          </p:cNvSpPr>
          <p:nvPr/>
        </p:nvSpPr>
        <p:spPr bwMode="auto">
          <a:xfrm>
            <a:off x="2700338" y="4221163"/>
            <a:ext cx="215900" cy="215900"/>
          </a:xfrm>
          <a:prstGeom prst="ellipse">
            <a:avLst/>
          </a:prstGeom>
          <a:solidFill>
            <a:srgbClr val="CC33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de-DE" altLang="de-DE" sz="1800"/>
          </a:p>
        </p:txBody>
      </p:sp>
      <p:sp>
        <p:nvSpPr>
          <p:cNvPr id="32803" name="Oval 35"/>
          <p:cNvSpPr>
            <a:spLocks noChangeArrowheads="1"/>
          </p:cNvSpPr>
          <p:nvPr/>
        </p:nvSpPr>
        <p:spPr bwMode="auto">
          <a:xfrm>
            <a:off x="3995738" y="2276475"/>
            <a:ext cx="215900" cy="215900"/>
          </a:xfrm>
          <a:prstGeom prst="ellipse">
            <a:avLst/>
          </a:prstGeom>
          <a:solidFill>
            <a:srgbClr val="CC33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de-DE" altLang="de-DE" sz="1800"/>
          </a:p>
        </p:txBody>
      </p:sp>
      <p:sp>
        <p:nvSpPr>
          <p:cNvPr id="32804" name="Oval 36"/>
          <p:cNvSpPr>
            <a:spLocks noChangeArrowheads="1"/>
          </p:cNvSpPr>
          <p:nvPr/>
        </p:nvSpPr>
        <p:spPr bwMode="auto">
          <a:xfrm>
            <a:off x="900113" y="3068638"/>
            <a:ext cx="215900" cy="215900"/>
          </a:xfrm>
          <a:prstGeom prst="ellipse">
            <a:avLst/>
          </a:prstGeom>
          <a:solidFill>
            <a:srgbClr val="CC33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de-DE" altLang="de-DE" sz="1800"/>
          </a:p>
        </p:txBody>
      </p:sp>
      <p:sp>
        <p:nvSpPr>
          <p:cNvPr id="32805" name="Oval 37"/>
          <p:cNvSpPr>
            <a:spLocks noChangeArrowheads="1"/>
          </p:cNvSpPr>
          <p:nvPr/>
        </p:nvSpPr>
        <p:spPr bwMode="auto">
          <a:xfrm>
            <a:off x="8928100" y="5084763"/>
            <a:ext cx="215900" cy="215900"/>
          </a:xfrm>
          <a:prstGeom prst="ellipse">
            <a:avLst/>
          </a:prstGeom>
          <a:solidFill>
            <a:srgbClr val="CC33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de-DE" altLang="de-DE" sz="1800"/>
          </a:p>
        </p:txBody>
      </p:sp>
      <p:sp>
        <p:nvSpPr>
          <p:cNvPr id="32806" name="Oval 38"/>
          <p:cNvSpPr>
            <a:spLocks noChangeArrowheads="1"/>
          </p:cNvSpPr>
          <p:nvPr/>
        </p:nvSpPr>
        <p:spPr bwMode="auto">
          <a:xfrm>
            <a:off x="8316913" y="5157788"/>
            <a:ext cx="215900" cy="215900"/>
          </a:xfrm>
          <a:prstGeom prst="ellipse">
            <a:avLst/>
          </a:prstGeom>
          <a:solidFill>
            <a:srgbClr val="CC33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de-DE" altLang="de-DE" sz="1800"/>
          </a:p>
        </p:txBody>
      </p:sp>
      <p:sp>
        <p:nvSpPr>
          <p:cNvPr id="8225" name="Text Box 39"/>
          <p:cNvSpPr txBox="1">
            <a:spLocks noChangeArrowheads="1"/>
          </p:cNvSpPr>
          <p:nvPr/>
        </p:nvSpPr>
        <p:spPr bwMode="auto">
          <a:xfrm>
            <a:off x="755650" y="6237288"/>
            <a:ext cx="3240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 sz="1800">
              <a:latin typeface="Tahoma" pitchFamily="34" charset="0"/>
            </a:endParaRPr>
          </a:p>
        </p:txBody>
      </p:sp>
      <p:sp>
        <p:nvSpPr>
          <p:cNvPr id="8226" name="Text Box 40"/>
          <p:cNvSpPr txBox="1">
            <a:spLocks noChangeArrowheads="1"/>
          </p:cNvSpPr>
          <p:nvPr/>
        </p:nvSpPr>
        <p:spPr bwMode="auto">
          <a:xfrm>
            <a:off x="755650" y="6308725"/>
            <a:ext cx="3384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 sz="1800">
              <a:latin typeface="Tahoma" pitchFamily="34" charset="0"/>
            </a:endParaRPr>
          </a:p>
        </p:txBody>
      </p:sp>
      <p:sp>
        <p:nvSpPr>
          <p:cNvPr id="7207" name="Text Box 41"/>
          <p:cNvSpPr txBox="1">
            <a:spLocks noChangeArrowheads="1"/>
          </p:cNvSpPr>
          <p:nvPr/>
        </p:nvSpPr>
        <p:spPr bwMode="auto">
          <a:xfrm>
            <a:off x="681038" y="6345238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1800" dirty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+mn-cs"/>
              </a:rPr>
              <a:t>Missionary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+mn-cs"/>
              </a:rPr>
              <a:t> Training Colleges (MTC)</a:t>
            </a:r>
          </a:p>
        </p:txBody>
      </p:sp>
      <p:pic>
        <p:nvPicPr>
          <p:cNvPr id="8228" name="Grafik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888"/>
            <a:ext cx="90805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9" name="Rectangle 23"/>
          <p:cNvSpPr>
            <a:spLocks noChangeArrowheads="1"/>
          </p:cNvSpPr>
          <p:nvPr/>
        </p:nvSpPr>
        <p:spPr bwMode="auto">
          <a:xfrm>
            <a:off x="6405563" y="6359525"/>
            <a:ext cx="215900" cy="21748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de-DE" altLang="de-DE" sz="1800"/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6588125" y="5949950"/>
            <a:ext cx="2732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de-DE" altLang="de-DE" sz="1800">
                <a:solidFill>
                  <a:srgbClr val="000000"/>
                </a:solidFill>
                <a:latin typeface="Calibri" pitchFamily="34" charset="0"/>
              </a:rPr>
              <a:t>Internationale Zentrale </a:t>
            </a:r>
          </a:p>
          <a:p>
            <a:r>
              <a:rPr lang="de-DE" altLang="de-DE" sz="1800">
                <a:solidFill>
                  <a:srgbClr val="000000"/>
                </a:solidFill>
                <a:latin typeface="Calibri" pitchFamily="34" charset="0"/>
              </a:rPr>
              <a:t>In Singapur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0" grpId="0" animBg="1"/>
      <p:bldP spid="32781" grpId="0" animBg="1"/>
      <p:bldP spid="32782" grpId="0" animBg="1"/>
      <p:bldP spid="32783" grpId="0" animBg="1"/>
      <p:bldP spid="32784" grpId="0" animBg="1"/>
      <p:bldP spid="32785" grpId="0" animBg="1"/>
      <p:bldP spid="32786" grpId="0" animBg="1"/>
      <p:bldP spid="32787" grpId="0" animBg="1"/>
      <p:bldP spid="32788" grpId="0" animBg="1"/>
      <p:bldP spid="32789" grpId="0" animBg="1"/>
      <p:bldP spid="32791" grpId="0" animBg="1"/>
      <p:bldP spid="32792" grpId="0" animBg="1"/>
      <p:bldP spid="32793" grpId="0" animBg="1"/>
      <p:bldP spid="32800" grpId="0" animBg="1"/>
      <p:bldP spid="32802" grpId="0" animBg="1"/>
      <p:bldP spid="32803" grpId="0" animBg="1"/>
      <p:bldP spid="32804" grpId="0" animBg="1"/>
      <p:bldP spid="32805" grpId="0" animBg="1"/>
      <p:bldP spid="328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9" b="7454"/>
          <a:stretch>
            <a:fillRect/>
          </a:stretch>
        </p:blipFill>
        <p:spPr bwMode="auto">
          <a:xfrm>
            <a:off x="4500563" y="1484313"/>
            <a:ext cx="4643437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1231900" y="1484313"/>
            <a:ext cx="6724476" cy="4967514"/>
          </a:xfrm>
        </p:spPr>
        <p:txBody>
          <a:bodyPr wrap="square">
            <a:spAutoFit/>
          </a:bodyPr>
          <a:lstStyle/>
          <a:p>
            <a:r>
              <a:rPr lang="de-DE" altLang="de-DE" sz="2400" dirty="0" smtClean="0">
                <a:latin typeface="Calibri" pitchFamily="34" charset="0"/>
              </a:rPr>
              <a:t>ca. 1.800 Mitarbeiter </a:t>
            </a:r>
          </a:p>
          <a:p>
            <a:pPr>
              <a:buFont typeface="Arial" charset="0"/>
              <a:buChar char="•"/>
            </a:pPr>
            <a:r>
              <a:rPr lang="de-DE" altLang="de-DE" sz="2400" dirty="0" smtClean="0">
                <a:latin typeface="Calibri" pitchFamily="34" charset="0"/>
              </a:rPr>
              <a:t> aus 50 Nationen</a:t>
            </a:r>
          </a:p>
          <a:p>
            <a:pPr>
              <a:buFont typeface="Arial" charset="0"/>
              <a:buChar char="•"/>
            </a:pPr>
            <a:r>
              <a:rPr lang="de-DE" altLang="de-DE" sz="2400" dirty="0" smtClean="0">
                <a:latin typeface="Calibri" pitchFamily="34" charset="0"/>
              </a:rPr>
              <a:t> in 70 Ländern </a:t>
            </a:r>
          </a:p>
          <a:p>
            <a:pPr>
              <a:buFont typeface="Arial" charset="0"/>
              <a:buChar char="•"/>
            </a:pPr>
            <a:r>
              <a:rPr lang="de-DE" altLang="de-DE" sz="2400" dirty="0" smtClean="0">
                <a:latin typeface="Calibri" pitchFamily="34" charset="0"/>
              </a:rPr>
              <a:t> in 170 multikulturellen </a:t>
            </a:r>
          </a:p>
          <a:p>
            <a:r>
              <a:rPr lang="de-DE" altLang="de-DE" sz="2400" dirty="0" smtClean="0">
                <a:latin typeface="Calibri" pitchFamily="34" charset="0"/>
              </a:rPr>
              <a:t>     Teams</a:t>
            </a:r>
          </a:p>
          <a:p>
            <a:r>
              <a:rPr lang="de-DE" altLang="de-DE" sz="3200" dirty="0" smtClean="0">
                <a:latin typeface="Calibri" pitchFamily="34" charset="0"/>
              </a:rPr>
              <a:t>Auftrag und Ziel</a:t>
            </a:r>
          </a:p>
          <a:p>
            <a:pPr>
              <a:buFont typeface="Arial" charset="0"/>
              <a:buChar char="•"/>
            </a:pPr>
            <a:r>
              <a:rPr lang="de-DE" altLang="de-DE" sz="2400" dirty="0" smtClean="0">
                <a:latin typeface="Calibri" pitchFamily="34" charset="0"/>
              </a:rPr>
              <a:t> bedürftigen Menschen das Evangelium bringen in           ganzheitlichem Dienst und Nächstenliebe</a:t>
            </a:r>
          </a:p>
          <a:p>
            <a:pPr>
              <a:buFont typeface="Arial" charset="0"/>
              <a:buChar char="•"/>
            </a:pPr>
            <a:r>
              <a:rPr lang="de-DE" altLang="de-DE" sz="2400" dirty="0" smtClean="0">
                <a:latin typeface="Calibri" pitchFamily="34" charset="0"/>
              </a:rPr>
              <a:t> Gemeinden gründen </a:t>
            </a:r>
          </a:p>
          <a:p>
            <a:pPr>
              <a:buFont typeface="Arial" charset="0"/>
              <a:buChar char="•"/>
            </a:pPr>
            <a:r>
              <a:rPr lang="de-DE" altLang="de-DE" sz="2400" dirty="0" smtClean="0">
                <a:latin typeface="Calibri" pitchFamily="34" charset="0"/>
              </a:rPr>
              <a:t> Jüngerschaft &amp; Training</a:t>
            </a:r>
          </a:p>
          <a:p>
            <a:pPr>
              <a:buFont typeface="Arial" charset="0"/>
              <a:buChar char="•"/>
            </a:pPr>
            <a:r>
              <a:rPr lang="de-DE" altLang="de-DE" sz="2400" dirty="0" smtClean="0">
                <a:latin typeface="Calibri" pitchFamily="34" charset="0"/>
              </a:rPr>
              <a:t> Gemeinden für Mission mobilisieren</a:t>
            </a:r>
          </a:p>
        </p:txBody>
      </p:sp>
      <p:pic>
        <p:nvPicPr>
          <p:cNvPr id="9220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888"/>
            <a:ext cx="90805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231900" y="725488"/>
            <a:ext cx="33131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latin typeface="+mj-lt"/>
                <a:cs typeface="+mn-cs"/>
              </a:rPr>
              <a:t>WEC International</a:t>
            </a:r>
            <a:endParaRPr lang="de-DE" sz="1800" dirty="0">
              <a:latin typeface="+mn-lt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272338" y="571500"/>
            <a:ext cx="18716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Überblick</a:t>
            </a:r>
            <a:endParaRPr lang="de-DE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888"/>
            <a:ext cx="90805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1" b="7529"/>
          <a:stretch>
            <a:fillRect/>
          </a:stretch>
        </p:blipFill>
        <p:spPr bwMode="auto">
          <a:xfrm>
            <a:off x="4954588" y="4035425"/>
            <a:ext cx="357187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1231900" y="1800225"/>
            <a:ext cx="6640513" cy="2209800"/>
          </a:xfrm>
        </p:spPr>
        <p:txBody>
          <a:bodyPr>
            <a:spAutoFit/>
          </a:bodyPr>
          <a:lstStyle/>
          <a:p>
            <a:r>
              <a:rPr lang="de-DE" altLang="de-DE" sz="2400" smtClean="0">
                <a:effectLst>
                  <a:outerShdw blurRad="38100" dist="38100" dir="2700000" algn="tl">
                    <a:srgbClr val="04617B"/>
                  </a:outerShdw>
                </a:effectLst>
                <a:latin typeface="Calibri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de-DE" altLang="de-DE" sz="2400" smtClean="0">
                <a:effectLst>
                  <a:outerShdw blurRad="38100" dist="38100" dir="2700000" algn="tl">
                    <a:srgbClr val="04617B"/>
                  </a:outerShdw>
                </a:effectLst>
                <a:latin typeface="Calibri" pitchFamily="34" charset="0"/>
              </a:rPr>
              <a:t> Persönliche Beziehungen</a:t>
            </a:r>
          </a:p>
          <a:p>
            <a:pPr>
              <a:buFont typeface="Arial" charset="0"/>
              <a:buChar char="•"/>
            </a:pPr>
            <a:r>
              <a:rPr lang="de-DE" altLang="de-DE" sz="2400" smtClean="0">
                <a:effectLst>
                  <a:outerShdw blurRad="38100" dist="38100" dir="2700000" algn="tl">
                    <a:srgbClr val="04617B"/>
                  </a:outerShdw>
                </a:effectLst>
                <a:latin typeface="Calibri" pitchFamily="34" charset="0"/>
              </a:rPr>
              <a:t> Bibelübersetzung und Medienarbeit </a:t>
            </a:r>
          </a:p>
          <a:p>
            <a:pPr>
              <a:buFont typeface="Arial" charset="0"/>
              <a:buChar char="•"/>
            </a:pPr>
            <a:r>
              <a:rPr lang="de-DE" altLang="de-DE" sz="2400" smtClean="0">
                <a:effectLst>
                  <a:outerShdw blurRad="38100" dist="38100" dir="2700000" algn="tl">
                    <a:srgbClr val="04617B"/>
                  </a:outerShdw>
                </a:effectLst>
                <a:latin typeface="Calibri" pitchFamily="34" charset="0"/>
              </a:rPr>
              <a:t> Jüngerschaftsschulung</a:t>
            </a:r>
          </a:p>
          <a:p>
            <a:pPr>
              <a:buFont typeface="Arial" charset="0"/>
              <a:buChar char="•"/>
            </a:pPr>
            <a:r>
              <a:rPr lang="de-DE" altLang="de-DE" sz="2400" smtClean="0">
                <a:effectLst>
                  <a:outerShdw blurRad="38100" dist="38100" dir="2700000" algn="tl">
                    <a:srgbClr val="04617B"/>
                  </a:outerShdw>
                </a:effectLst>
                <a:latin typeface="Calibri" pitchFamily="34" charset="0"/>
              </a:rPr>
              <a:t> Aufbau einheimischer Gemeinden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31900" y="568325"/>
            <a:ext cx="7300913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latin typeface="+mj-lt"/>
                <a:cs typeface="+mn-cs"/>
              </a:rPr>
              <a:t>Den Menschen zugewandt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latin typeface="+mj-lt"/>
                <a:cs typeface="+mn-cs"/>
              </a:rPr>
              <a:t>durch Evangelisation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latin typeface="+mj-lt"/>
                <a:cs typeface="+mn-cs"/>
              </a:rPr>
              <a:t>und Gemeindegründung</a:t>
            </a:r>
            <a:endParaRPr lang="de-DE" sz="1800" dirty="0">
              <a:latin typeface="+mn-lt"/>
              <a:cs typeface="+mn-cs"/>
            </a:endParaRPr>
          </a:p>
        </p:txBody>
      </p:sp>
      <p:pic>
        <p:nvPicPr>
          <p:cNvPr id="10246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18114" r="28471" b="7416"/>
          <a:stretch>
            <a:fillRect/>
          </a:stretch>
        </p:blipFill>
        <p:spPr bwMode="auto">
          <a:xfrm>
            <a:off x="1296988" y="4035425"/>
            <a:ext cx="2835275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t="8318" r="8176"/>
          <a:stretch>
            <a:fillRect/>
          </a:stretch>
        </p:blipFill>
        <p:spPr bwMode="auto">
          <a:xfrm>
            <a:off x="6175375" y="1844675"/>
            <a:ext cx="232727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251700" y="592138"/>
            <a:ext cx="1873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Überblick</a:t>
            </a:r>
            <a:endParaRPr lang="de-DE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888"/>
            <a:ext cx="90805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1231900" y="1341438"/>
            <a:ext cx="6640513" cy="2209800"/>
          </a:xfrm>
        </p:spPr>
        <p:txBody>
          <a:bodyPr>
            <a:spAutoFit/>
          </a:bodyPr>
          <a:lstStyle/>
          <a:p>
            <a:r>
              <a:rPr lang="de-DE" altLang="de-DE" sz="2400" smtClean="0">
                <a:effectLst>
                  <a:outerShdw blurRad="38100" dist="38100" dir="2700000" algn="tl">
                    <a:srgbClr val="04617B"/>
                  </a:outerShdw>
                </a:effectLst>
                <a:latin typeface="Calibri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de-DE" altLang="de-DE" sz="2400" smtClean="0">
                <a:latin typeface="Calibri" pitchFamily="34" charset="0"/>
              </a:rPr>
              <a:t> Kinder in Krisensituationen</a:t>
            </a:r>
          </a:p>
          <a:p>
            <a:pPr>
              <a:buFont typeface="Arial" charset="0"/>
              <a:buChar char="•"/>
            </a:pPr>
            <a:r>
              <a:rPr lang="de-DE" altLang="de-DE" sz="2400" smtClean="0">
                <a:latin typeface="Calibri" pitchFamily="34" charset="0"/>
              </a:rPr>
              <a:t> Medizinische Projekte </a:t>
            </a:r>
          </a:p>
          <a:p>
            <a:pPr>
              <a:buFont typeface="Arial" charset="0"/>
              <a:buChar char="•"/>
            </a:pPr>
            <a:r>
              <a:rPr lang="de-DE" altLang="de-DE" sz="2400" smtClean="0">
                <a:latin typeface="Calibri" pitchFamily="34" charset="0"/>
              </a:rPr>
              <a:t> Drogenrehabilitation</a:t>
            </a:r>
          </a:p>
          <a:p>
            <a:pPr>
              <a:buFont typeface="Arial" charset="0"/>
              <a:buChar char="•"/>
            </a:pPr>
            <a:r>
              <a:rPr lang="de-DE" altLang="de-DE" sz="2400" smtClean="0">
                <a:latin typeface="Calibri" pitchFamily="34" charset="0"/>
              </a:rPr>
              <a:t> Schulung und Ausbildung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31900" y="568325"/>
            <a:ext cx="7300913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latin typeface="+mj-lt"/>
                <a:cs typeface="+mn-cs"/>
              </a:rPr>
              <a:t>Den Menschen zugewandt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latin typeface="+mj-lt"/>
                <a:cs typeface="+mn-cs"/>
              </a:rPr>
              <a:t>durch sozial-missionarische Projekte</a:t>
            </a:r>
          </a:p>
        </p:txBody>
      </p:sp>
      <p:pic>
        <p:nvPicPr>
          <p:cNvPr id="11269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4" t="22664"/>
          <a:stretch>
            <a:fillRect/>
          </a:stretch>
        </p:blipFill>
        <p:spPr bwMode="auto">
          <a:xfrm>
            <a:off x="5264150" y="1668463"/>
            <a:ext cx="3275013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Grafi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4" r="9441"/>
          <a:stretch>
            <a:fillRect/>
          </a:stretch>
        </p:blipFill>
        <p:spPr bwMode="auto">
          <a:xfrm>
            <a:off x="0" y="3632200"/>
            <a:ext cx="32512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Grafik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t="18436" r="11346" b="15926"/>
          <a:stretch>
            <a:fillRect/>
          </a:stretch>
        </p:blipFill>
        <p:spPr bwMode="auto">
          <a:xfrm>
            <a:off x="3635375" y="3641725"/>
            <a:ext cx="5508625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251700" y="582613"/>
            <a:ext cx="1873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Überblick</a:t>
            </a:r>
            <a:endParaRPr lang="de-DE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127625" y="676275"/>
            <a:ext cx="40163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Multikulturelle Teams</a:t>
            </a:r>
          </a:p>
        </p:txBody>
      </p:sp>
      <p:pic>
        <p:nvPicPr>
          <p:cNvPr id="40966" name="Picture 6" descr="Conference_2008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80713">
            <a:off x="4439693" y="1470957"/>
            <a:ext cx="4344829" cy="2671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3831076" cy="2872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434"/>
          <a:stretch/>
        </p:blipFill>
        <p:spPr>
          <a:xfrm rot="479591">
            <a:off x="1195386" y="4218076"/>
            <a:ext cx="3390749" cy="2415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888"/>
            <a:ext cx="90805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8"/>
          <a:stretch/>
        </p:blipFill>
        <p:spPr>
          <a:xfrm rot="21049430">
            <a:off x="494201" y="1396580"/>
            <a:ext cx="4107906" cy="2801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427538" y="352425"/>
            <a:ext cx="4392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de-DE" altLang="de-DE" sz="1800">
              <a:latin typeface="Arial" charset="0"/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1338" y="1700213"/>
            <a:ext cx="7772400" cy="15097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Kurzzeiteinsätze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3-24 Monate im In- und Ausland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Langfristige Auslandseinsätze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ab 24 Monaten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</a:p>
        </p:txBody>
      </p:sp>
      <p:pic>
        <p:nvPicPr>
          <p:cNvPr id="1331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888"/>
            <a:ext cx="90805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 descr="L:\DSCN49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0563"/>
            <a:ext cx="271303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 descr="L:\IMG_10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500563"/>
            <a:ext cx="282892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4" descr="L:\P31501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500563"/>
            <a:ext cx="3206750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127625" y="676275"/>
            <a:ext cx="40163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Einsatzmöglichkeiten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461</Words>
  <Application>Microsoft Office PowerPoint</Application>
  <PresentationFormat>Bildschirmpräsentation (4:3)</PresentationFormat>
  <Paragraphs>122</Paragraphs>
  <Slides>17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Hyperion</vt:lpstr>
      <vt:lpstr> WEC International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Perspektive Mission</dc:title>
  <dc:creator>Albrecht Seibold</dc:creator>
  <cp:lastModifiedBy>Johannes Böker</cp:lastModifiedBy>
  <cp:revision>138</cp:revision>
  <dcterms:created xsi:type="dcterms:W3CDTF">2012-04-06T15:34:48Z</dcterms:created>
  <dcterms:modified xsi:type="dcterms:W3CDTF">2015-03-26T04:49:56Z</dcterms:modified>
</cp:coreProperties>
</file>